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78" r:id="rId3"/>
    <p:sldId id="261" r:id="rId4"/>
    <p:sldId id="285" r:id="rId5"/>
    <p:sldId id="283" r:id="rId6"/>
    <p:sldId id="262" r:id="rId7"/>
    <p:sldId id="379" r:id="rId8"/>
    <p:sldId id="286" r:id="rId9"/>
    <p:sldId id="288" r:id="rId10"/>
    <p:sldId id="287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8" r:id="rId19"/>
    <p:sldId id="389" r:id="rId20"/>
    <p:sldId id="319" r:id="rId21"/>
    <p:sldId id="390" r:id="rId22"/>
    <p:sldId id="391" r:id="rId23"/>
    <p:sldId id="284" r:id="rId24"/>
    <p:sldId id="392" r:id="rId25"/>
    <p:sldId id="393" r:id="rId26"/>
    <p:sldId id="394" r:id="rId27"/>
    <p:sldId id="395" r:id="rId28"/>
    <p:sldId id="396" r:id="rId29"/>
    <p:sldId id="398" r:id="rId30"/>
    <p:sldId id="349" r:id="rId31"/>
    <p:sldId id="348" r:id="rId32"/>
    <p:sldId id="399" r:id="rId33"/>
    <p:sldId id="400" r:id="rId34"/>
    <p:sldId id="401" r:id="rId35"/>
    <p:sldId id="406" r:id="rId36"/>
    <p:sldId id="403" r:id="rId37"/>
    <p:sldId id="405" r:id="rId38"/>
    <p:sldId id="377" r:id="rId39"/>
  </p:sldIdLst>
  <p:sldSz cx="12192000" cy="6858000"/>
  <p:notesSz cx="6858000" cy="9144000"/>
  <p:defaultTextStyle>
    <a:defPPr>
      <a:defRPr lang="en-K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Wade" initials="HW" lastIdx="1" clrIdx="0">
    <p:extLst>
      <p:ext uri="{19B8F6BF-5375-455C-9EA6-DF929625EA0E}">
        <p15:presenceInfo xmlns:p15="http://schemas.microsoft.com/office/powerpoint/2012/main" userId="S::hwade@fbcs.edu.ky::e0da5f96-2f74-4c77-ba25-da6e3fe20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FFCCFF"/>
    <a:srgbClr val="CCE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2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606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650E-32B2-460B-8870-B5D621610F86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CBFA0-0064-49BD-8EF4-DE74627885D7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31291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B72F-E0BC-44DA-9A1C-58B06F2E4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7B05D-31AD-4590-948C-B49D08FB6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F3E2-C7B6-40C4-A860-36F12329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99779-7825-4908-954D-C8F0F330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2E193-73F3-4A8E-9E91-20498BC7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5263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7C65A-BEF0-4EAD-B919-44FE5D9A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D84FC-E979-4764-8CB5-FD9AD66B4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7DE9-22BB-4BFC-AFD9-1336A85C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F170-6C89-4B87-BBD5-559894C7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4E23-A7F3-49A3-9095-367ACFEB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00424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81B27-2B8D-46CB-B4EE-7A6085CEF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8CEE4-D3FC-422C-85F8-C1E6A24E7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17007-D94E-4FEB-BF02-62614A2C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D8C9-49D6-430C-98CB-BC2E80C1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655-A080-4BDD-BDEC-D1835391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9307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8391-9CB1-41AC-B835-C2CBA590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B09E-2CE9-4217-9687-D8DAB576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B28BE-59DA-4AB8-94F1-CC80F9F6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D0077-A6B2-4146-96AA-B91A28F6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81CA2-7FC2-4D61-8887-4B6766F5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8009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DD052-4278-4740-9798-D6FD09B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90698-5CA6-4D4E-BD5E-0EAD2A383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8A131-A01C-4438-A6FC-E5057468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519F-E070-4A24-80B8-430303F01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69FD7-2790-47A2-939F-881577C1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4947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9398-1C17-44D8-85F2-36B1C702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1A76-CAB0-4FAA-A59D-09EB443DB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9B75-266D-48FB-A59B-0F0105450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E4E3C-92A3-402C-B4BB-91127658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D7EFF-48F3-4AC1-B879-7F3A872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CFF59-BD06-4D65-AB88-2B19CE6D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28310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0ABA-A3EB-47ED-BC53-0CAC706E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9A080-F45A-4186-B95D-1672ACF25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CAC9D-5119-4978-B0FB-DBD66C17D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B5225-E38B-4EE2-95FD-1DCE6983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FA3B9-647C-4D28-AE93-5C66F62CE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90570-0F91-436D-9390-50F60E66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8C5A9-5751-4F08-AA7A-937BD594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BF380-D987-4620-A3B7-431D057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92405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CD4F-9311-4AF4-B675-B56F70F2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38F93-DC5D-4D64-85B4-BAFDFE92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5D20A-1AED-4CCE-9C4A-0D897C77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002B4-9FD5-4BD4-8FBF-FC99E793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64120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EB462-217F-45E2-9265-6158DE90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665F5-50BB-4389-983E-A1B087C42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A295-C3EB-4522-A138-EF888290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4320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2463-BC3A-4901-94E5-1F3C3ED1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18671-C5C0-4932-8469-451F8E8E3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39648-5D1E-4862-BC4A-7572D5C56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8985-6213-49E8-81CA-602E1064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03E36-9D06-4B24-85A3-082F2B05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54E22-E4C2-4FEC-93EA-36E93B66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58973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57A1-03F5-437B-8705-383FF42B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E7E3A-5AAE-4121-B51A-B762A27FB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B276F-4000-418C-A0F4-383DF34A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91033-784C-4102-80FB-1A339EC5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1578F-16D9-440A-82D2-6FE74AB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A975C-5AF5-4D3E-94B2-9320D784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1986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CB992-7EFE-4A42-AA99-ADC616B7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FC7B-D655-46C3-8A46-F4E816E2C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06580-F27A-45BD-9203-B31E524DA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91F1-4328-4F06-8A80-E9995BEC3917}" type="datetimeFigureOut">
              <a:rPr lang="en-KY" smtClean="0"/>
              <a:t>29/03/2020</a:t>
            </a:fld>
            <a:endParaRPr lang="en-K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E7E6C-4014-4299-AF39-001F69C3F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4874-8BBE-4105-857E-8C521F6B1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4A31-029F-47C1-9972-23E3361B141A}" type="slidenum">
              <a:rPr lang="en-KY" smtClean="0"/>
              <a:t>‹#›</a:t>
            </a:fld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418754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Monday March 30,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1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7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Tuesday March 31,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2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3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CF5466-A027-41E6-98C6-DAFBBFCC1716}"/>
              </a:ext>
            </a:extLst>
          </p:cNvPr>
          <p:cNvGrpSpPr/>
          <p:nvPr/>
        </p:nvGrpSpPr>
        <p:grpSpPr>
          <a:xfrm>
            <a:off x="443010" y="671552"/>
            <a:ext cx="2366658" cy="2757448"/>
            <a:chOff x="443010" y="671552"/>
            <a:chExt cx="2366658" cy="27574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B28E5A-877C-4F14-B3CA-45F4E20300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370" t="21629" r="58695" b="55219"/>
            <a:stretch/>
          </p:blipFill>
          <p:spPr>
            <a:xfrm>
              <a:off x="443010" y="671552"/>
              <a:ext cx="2366658" cy="2381580"/>
            </a:xfrm>
            <a:prstGeom prst="rect">
              <a:avLst/>
            </a:prstGeom>
          </p:spPr>
        </p:pic>
        <p:sp>
          <p:nvSpPr>
            <p:cNvPr id="12" name="Subtitle 4">
              <a:extLst>
                <a:ext uri="{FF2B5EF4-FFF2-40B4-BE49-F238E27FC236}">
                  <a16:creationId xmlns:a16="http://schemas.microsoft.com/office/drawing/2014/main" id="{AD56B6F5-5881-416F-8A50-7BD1E56AF578}"/>
                </a:ext>
              </a:extLst>
            </p:cNvPr>
            <p:cNvSpPr txBox="1">
              <a:spLocks/>
            </p:cNvSpPr>
            <p:nvPr/>
          </p:nvSpPr>
          <p:spPr>
            <a:xfrm>
              <a:off x="917348" y="3134899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tray</a:t>
              </a:r>
              <a:endParaRPr lang="en-KY" sz="14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DDD1632-7BF8-4373-87C3-AED8C4D6DF69}"/>
              </a:ext>
            </a:extLst>
          </p:cNvPr>
          <p:cNvGrpSpPr/>
          <p:nvPr/>
        </p:nvGrpSpPr>
        <p:grpSpPr>
          <a:xfrm>
            <a:off x="3322566" y="671553"/>
            <a:ext cx="2401937" cy="2757447"/>
            <a:chOff x="3322566" y="671553"/>
            <a:chExt cx="2401937" cy="27574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87F682-4327-4940-81E0-27FAD73AC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305" t="21822" r="45869" b="55558"/>
            <a:stretch/>
          </p:blipFill>
          <p:spPr>
            <a:xfrm>
              <a:off x="3322566" y="671553"/>
              <a:ext cx="2401937" cy="2381580"/>
            </a:xfrm>
            <a:prstGeom prst="rect">
              <a:avLst/>
            </a:prstGeom>
          </p:spPr>
        </p:pic>
        <p:sp>
          <p:nvSpPr>
            <p:cNvPr id="13" name="Subtitle 4">
              <a:extLst>
                <a:ext uri="{FF2B5EF4-FFF2-40B4-BE49-F238E27FC236}">
                  <a16:creationId xmlns:a16="http://schemas.microsoft.com/office/drawing/2014/main" id="{781AB91B-70B1-45DC-B915-E74083E9F995}"/>
                </a:ext>
              </a:extLst>
            </p:cNvPr>
            <p:cNvSpPr txBox="1">
              <a:spLocks/>
            </p:cNvSpPr>
            <p:nvPr/>
          </p:nvSpPr>
          <p:spPr>
            <a:xfrm>
              <a:off x="3814543" y="3134899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sound</a:t>
              </a:r>
              <a:endParaRPr lang="en-KY" sz="1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03B6C6-0AD7-4EBB-90D9-5F8436621CB9}"/>
              </a:ext>
            </a:extLst>
          </p:cNvPr>
          <p:cNvGrpSpPr/>
          <p:nvPr/>
        </p:nvGrpSpPr>
        <p:grpSpPr>
          <a:xfrm>
            <a:off x="6237401" y="671552"/>
            <a:ext cx="2422292" cy="2757447"/>
            <a:chOff x="6237401" y="671552"/>
            <a:chExt cx="2422292" cy="275744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B5E549-8F0F-44E1-921F-7BD87B6CE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61" t="44635" r="58804" b="32745"/>
            <a:stretch/>
          </p:blipFill>
          <p:spPr>
            <a:xfrm>
              <a:off x="6237401" y="671552"/>
              <a:ext cx="2422292" cy="2381580"/>
            </a:xfrm>
            <a:prstGeom prst="rect">
              <a:avLst/>
            </a:prstGeom>
          </p:spPr>
        </p:pic>
        <p:sp>
          <p:nvSpPr>
            <p:cNvPr id="14" name="Subtitle 4">
              <a:extLst>
                <a:ext uri="{FF2B5EF4-FFF2-40B4-BE49-F238E27FC236}">
                  <a16:creationId xmlns:a16="http://schemas.microsoft.com/office/drawing/2014/main" id="{39AC622D-CE61-44B9-A0FF-0B4A317CD7BA}"/>
                </a:ext>
              </a:extLst>
            </p:cNvPr>
            <p:cNvSpPr txBox="1">
              <a:spLocks/>
            </p:cNvSpPr>
            <p:nvPr/>
          </p:nvSpPr>
          <p:spPr>
            <a:xfrm>
              <a:off x="6739557" y="3134898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pie</a:t>
              </a:r>
              <a:endParaRPr lang="en-KY" sz="1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BCCA75-10C7-4998-A746-DA03BB127CE5}"/>
              </a:ext>
            </a:extLst>
          </p:cNvPr>
          <p:cNvGrpSpPr/>
          <p:nvPr/>
        </p:nvGrpSpPr>
        <p:grpSpPr>
          <a:xfrm>
            <a:off x="9172591" y="671551"/>
            <a:ext cx="2422292" cy="2757447"/>
            <a:chOff x="9172591" y="671551"/>
            <a:chExt cx="2422292" cy="27574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D78B2F-1B14-434B-829F-2683FACEC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305" t="44442" r="45869" b="32358"/>
            <a:stretch/>
          </p:blipFill>
          <p:spPr>
            <a:xfrm>
              <a:off x="9172591" y="671551"/>
              <a:ext cx="2422292" cy="2463347"/>
            </a:xfrm>
            <a:prstGeom prst="rect">
              <a:avLst/>
            </a:prstGeom>
          </p:spPr>
        </p:pic>
        <p:sp>
          <p:nvSpPr>
            <p:cNvPr id="15" name="Subtitle 4">
              <a:extLst>
                <a:ext uri="{FF2B5EF4-FFF2-40B4-BE49-F238E27FC236}">
                  <a16:creationId xmlns:a16="http://schemas.microsoft.com/office/drawing/2014/main" id="{4AA09FC0-E6CC-4F87-97C5-8ACD32C144F9}"/>
                </a:ext>
              </a:extLst>
            </p:cNvPr>
            <p:cNvSpPr txBox="1">
              <a:spLocks/>
            </p:cNvSpPr>
            <p:nvPr/>
          </p:nvSpPr>
          <p:spPr>
            <a:xfrm>
              <a:off x="9674746" y="3134897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meat</a:t>
              </a:r>
              <a:endParaRPr lang="en-KY" sz="14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D1D6C38-A7DB-4707-B8DA-6B5814AD9019}"/>
              </a:ext>
            </a:extLst>
          </p:cNvPr>
          <p:cNvGrpSpPr/>
          <p:nvPr/>
        </p:nvGrpSpPr>
        <p:grpSpPr>
          <a:xfrm>
            <a:off x="439063" y="3931587"/>
            <a:ext cx="2370605" cy="2756688"/>
            <a:chOff x="439063" y="3931587"/>
            <a:chExt cx="2370605" cy="27566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5FA149-7D86-425A-A6D8-B65D0DFC62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761" t="23755" r="50761" b="34292"/>
            <a:stretch/>
          </p:blipFill>
          <p:spPr>
            <a:xfrm>
              <a:off x="439063" y="3931587"/>
              <a:ext cx="2370605" cy="2381580"/>
            </a:xfrm>
            <a:prstGeom prst="rect">
              <a:avLst/>
            </a:prstGeom>
          </p:spPr>
        </p:pic>
        <p:sp>
          <p:nvSpPr>
            <p:cNvPr id="17" name="Subtitle 4">
              <a:extLst>
                <a:ext uri="{FF2B5EF4-FFF2-40B4-BE49-F238E27FC236}">
                  <a16:creationId xmlns:a16="http://schemas.microsoft.com/office/drawing/2014/main" id="{BA96DF6F-4601-46BA-BFE8-95A704AB05A5}"/>
                </a:ext>
              </a:extLst>
            </p:cNvPr>
            <p:cNvSpPr txBox="1">
              <a:spLocks/>
            </p:cNvSpPr>
            <p:nvPr/>
          </p:nvSpPr>
          <p:spPr>
            <a:xfrm>
              <a:off x="804704" y="6394174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boy</a:t>
              </a:r>
              <a:endParaRPr lang="en-KY" sz="14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D4D22DF-11FD-49C1-8B9C-6EE8C47E0381}"/>
              </a:ext>
            </a:extLst>
          </p:cNvPr>
          <p:cNvSpPr txBox="1"/>
          <p:nvPr/>
        </p:nvSpPr>
        <p:spPr>
          <a:xfrm>
            <a:off x="2350009" y="54285"/>
            <a:ext cx="720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are these sounds?</a:t>
            </a:r>
            <a:endParaRPr lang="en-KY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What is </a:t>
            </a:r>
            <a:r>
              <a:rPr lang="en-GB" sz="4000" b="1" dirty="0">
                <a:latin typeface="+mj-lt"/>
              </a:rPr>
              <a:t>t</a:t>
            </a:r>
            <a:r>
              <a:rPr lang="en-GB" sz="3200" dirty="0">
                <a:latin typeface="Comic Sans MS" panose="030F0702030302020204" pitchFamily="66" charset="0"/>
              </a:rPr>
              <a:t>his sound?</a:t>
            </a: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I</a:t>
            </a:r>
            <a:r>
              <a:rPr lang="en-GB" sz="4000" dirty="0"/>
              <a:t>t</a:t>
            </a:r>
            <a:r>
              <a:rPr lang="en-GB" sz="3200" dirty="0">
                <a:latin typeface="Comic Sans MS" panose="030F0702030302020204" pitchFamily="66" charset="0"/>
              </a:rPr>
              <a:t> can be in the middle or </a:t>
            </a:r>
            <a:r>
              <a:rPr lang="en-GB" sz="4000" dirty="0"/>
              <a:t>t</a:t>
            </a:r>
            <a:r>
              <a:rPr lang="en-GB" sz="3200" dirty="0">
                <a:latin typeface="Comic Sans MS" panose="030F0702030302020204" pitchFamily="66" charset="0"/>
              </a:rPr>
              <a:t>he end of a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C5205-9590-4826-A853-F86F990A5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949" r="26304" b="34679"/>
          <a:stretch/>
        </p:blipFill>
        <p:spPr>
          <a:xfrm>
            <a:off x="4015408" y="1404731"/>
            <a:ext cx="3896139" cy="38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2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3074504" y="428178"/>
            <a:ext cx="822959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How else can you spell this sound?</a:t>
            </a:r>
          </a:p>
          <a:p>
            <a:pPr algn="ctr">
              <a:spcAft>
                <a:spcPts val="0"/>
              </a:spcAft>
            </a:pPr>
            <a:r>
              <a:rPr lang="en-GB" sz="34400" dirty="0" err="1">
                <a:latin typeface="Comic Sans MS" panose="030F0702030302020204" pitchFamily="66" charset="0"/>
              </a:rPr>
              <a:t>er</a:t>
            </a:r>
            <a:endParaRPr lang="en-GB" sz="3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35FDB-45C1-4AC7-A455-E4E86F01D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949" r="26304" b="34679"/>
          <a:stretch/>
        </p:blipFill>
        <p:spPr>
          <a:xfrm>
            <a:off x="272969" y="2939065"/>
            <a:ext cx="2024982" cy="19878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9CB425-7513-4467-99E0-E48C72A4BD57}"/>
              </a:ext>
            </a:extLst>
          </p:cNvPr>
          <p:cNvGrpSpPr/>
          <p:nvPr/>
        </p:nvGrpSpPr>
        <p:grpSpPr>
          <a:xfrm>
            <a:off x="4863546" y="2234180"/>
            <a:ext cx="4651513" cy="3816626"/>
            <a:chOff x="3677476" y="1266771"/>
            <a:chExt cx="4651513" cy="38166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8220E2-D7D5-495B-9E60-369B37DFBEB2}"/>
                </a:ext>
              </a:extLst>
            </p:cNvPr>
            <p:cNvSpPr/>
            <p:nvPr/>
          </p:nvSpPr>
          <p:spPr>
            <a:xfrm>
              <a:off x="3677476" y="1266771"/>
              <a:ext cx="4651513" cy="381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1AEC3D-A90F-4372-B0F0-88B9D95224EB}"/>
                </a:ext>
              </a:extLst>
            </p:cNvPr>
            <p:cNvSpPr txBox="1"/>
            <p:nvPr/>
          </p:nvSpPr>
          <p:spPr>
            <a:xfrm>
              <a:off x="4479233" y="2205156"/>
              <a:ext cx="32335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Click on the blue box to find out the answer!</a:t>
              </a:r>
              <a:endParaRPr lang="en-KY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325217"/>
            <a:ext cx="1197996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</a:t>
            </a:r>
            <a:r>
              <a:rPr lang="en-GB" sz="5400" dirty="0"/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</a:t>
            </a:r>
            <a:r>
              <a:rPr lang="en-GB" sz="4400" dirty="0" err="1">
                <a:latin typeface="Comic Sans MS" panose="030F0702030302020204" pitchFamily="66" charset="0"/>
              </a:rPr>
              <a:t>ir</a:t>
            </a:r>
            <a:r>
              <a:rPr lang="en-GB" sz="4400" dirty="0">
                <a:latin typeface="Comic Sans MS" panose="030F0702030302020204" pitchFamily="66" charset="0"/>
              </a:rPr>
              <a:t>/ words: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ir</a:t>
            </a:r>
            <a:r>
              <a:rPr lang="en-GB" sz="6600" dirty="0">
                <a:latin typeface="Comic Sans MS" panose="030F0702030302020204" pitchFamily="66" charset="0"/>
              </a:rPr>
              <a:t>        g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ir</a:t>
            </a:r>
            <a:r>
              <a:rPr lang="en-GB" sz="6600" dirty="0">
                <a:latin typeface="Comic Sans MS" panose="030F0702030302020204" pitchFamily="66" charset="0"/>
              </a:rPr>
              <a:t>l        b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ir</a:t>
            </a:r>
            <a:r>
              <a:rPr lang="en-GB" sz="6600" dirty="0">
                <a:latin typeface="Comic Sans MS" panose="030F0702030302020204" pitchFamily="66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5860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06CCA3-5641-4F85-BB52-AB40432B87EC}"/>
              </a:ext>
            </a:extLst>
          </p:cNvPr>
          <p:cNvSpPr/>
          <p:nvPr/>
        </p:nvSpPr>
        <p:spPr>
          <a:xfrm>
            <a:off x="1007166" y="834471"/>
            <a:ext cx="101909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spell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</a:t>
            </a:r>
            <a:r>
              <a:rPr lang="en-GB" sz="4400" dirty="0" err="1">
                <a:latin typeface="Comic Sans MS" panose="030F0702030302020204" pitchFamily="66" charset="0"/>
              </a:rPr>
              <a:t>ir</a:t>
            </a:r>
            <a:r>
              <a:rPr lang="en-GB" sz="4400" dirty="0">
                <a:latin typeface="Comic Sans MS" panose="030F0702030302020204" pitchFamily="66" charset="0"/>
              </a:rPr>
              <a:t>/ words before they disappear? 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</a:rPr>
              <a:t>(You have 5 seconds per word before it disappears. Click once for the first word, once more for the second and once again for the third word!)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  <a:ea typeface="Times New Roman" panose="02020603050405020304" pitchFamily="18" charset="0"/>
              </a:rPr>
              <a:t>fir        skir</a:t>
            </a:r>
            <a:r>
              <a:rPr lang="en-GB" sz="7200" b="1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en-GB" sz="66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     shir</a:t>
            </a:r>
            <a:r>
              <a:rPr lang="en-GB" sz="7200" dirty="0">
                <a:ea typeface="Times New Roman" panose="02020603050405020304" pitchFamily="18" charset="0"/>
              </a:rPr>
              <a:t>t</a:t>
            </a:r>
            <a:endParaRPr lang="en-KY" sz="5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17ADE-AD22-4741-874A-9660F31C3AE5}"/>
              </a:ext>
            </a:extLst>
          </p:cNvPr>
          <p:cNvSpPr/>
          <p:nvPr/>
        </p:nvSpPr>
        <p:spPr>
          <a:xfrm>
            <a:off x="914402" y="434785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B26F8E-F8A4-4EB3-824F-38B47AB9676B}"/>
              </a:ext>
            </a:extLst>
          </p:cNvPr>
          <p:cNvSpPr/>
          <p:nvPr/>
        </p:nvSpPr>
        <p:spPr>
          <a:xfrm>
            <a:off x="4512365" y="434785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1049F-C2A6-47AD-A4B3-C2F1BB025AE7}"/>
              </a:ext>
            </a:extLst>
          </p:cNvPr>
          <p:cNvSpPr/>
          <p:nvPr/>
        </p:nvSpPr>
        <p:spPr>
          <a:xfrm>
            <a:off x="8110328" y="434785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1479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139687"/>
            <a:ext cx="119799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</a:t>
            </a:r>
            <a:r>
              <a:rPr lang="en-GB" sz="4400" dirty="0"/>
              <a:t>t</a:t>
            </a:r>
            <a:r>
              <a:rPr lang="en-GB" sz="4400" dirty="0">
                <a:latin typeface="Comic Sans MS" panose="030F0702030302020204" pitchFamily="66" charset="0"/>
              </a:rPr>
              <a:t>hese </a:t>
            </a:r>
            <a:r>
              <a:rPr lang="en-GB" sz="4400" dirty="0"/>
              <a:t>t</a:t>
            </a:r>
            <a:r>
              <a:rPr lang="en-GB" sz="4400" dirty="0">
                <a:latin typeface="Comic Sans MS" panose="030F0702030302020204" pitchFamily="66" charset="0"/>
              </a:rPr>
              <a:t>ricky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house        abou</a:t>
            </a:r>
            <a:r>
              <a:rPr lang="en-GB" sz="8800" dirty="0"/>
              <a:t>t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9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126434"/>
            <a:ext cx="1197996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Last week, we looked at /</a:t>
            </a:r>
            <a:r>
              <a:rPr lang="en-GB" sz="4400" dirty="0" err="1">
                <a:latin typeface="Comic Sans MS" panose="030F0702030302020204" pitchFamily="66" charset="0"/>
              </a:rPr>
              <a:t>ou</a:t>
            </a:r>
            <a:r>
              <a:rPr lang="en-GB" sz="4400" dirty="0">
                <a:latin typeface="Comic Sans MS" panose="030F0702030302020204" pitchFamily="66" charset="0"/>
              </a:rPr>
              <a:t>/.</a:t>
            </a: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</a:t>
            </a:r>
            <a:r>
              <a:rPr lang="en-GB" sz="4400" dirty="0"/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</a:t>
            </a:r>
            <a:r>
              <a:rPr lang="en-GB" sz="4400" dirty="0" err="1">
                <a:latin typeface="Comic Sans MS" panose="030F0702030302020204" pitchFamily="66" charset="0"/>
              </a:rPr>
              <a:t>ou</a:t>
            </a:r>
            <a:r>
              <a:rPr lang="en-GB" sz="4400" dirty="0">
                <a:latin typeface="Comic Sans MS" panose="030F0702030302020204" pitchFamily="66" charset="0"/>
              </a:rPr>
              <a:t>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sound     found     moun</a:t>
            </a:r>
            <a:r>
              <a:rPr lang="en-GB" sz="8000" dirty="0"/>
              <a:t>t</a:t>
            </a:r>
            <a:r>
              <a:rPr lang="en-GB" sz="6600" dirty="0">
                <a:latin typeface="Comic Sans MS" panose="030F0702030302020204" pitchFamily="66" charset="0"/>
              </a:rPr>
              <a:t>ain</a:t>
            </a:r>
          </a:p>
        </p:txBody>
      </p:sp>
    </p:spTree>
    <p:extLst>
      <p:ext uri="{BB962C8B-B14F-4D97-AF65-F5344CB8AC3E}">
        <p14:creationId xmlns:p14="http://schemas.microsoft.com/office/powerpoint/2010/main" val="2714210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Read this sentence, or ask an adult to help you. Can you write </a:t>
            </a:r>
            <a:r>
              <a:rPr lang="en-GB" sz="5400" dirty="0"/>
              <a:t>it without help?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000" dirty="0">
                <a:latin typeface="Comic Sans MS" panose="030F0702030302020204" pitchFamily="66" charset="0"/>
              </a:rPr>
              <a:t>The girl sees a bird in </a:t>
            </a:r>
            <a:r>
              <a:rPr lang="en-GB" sz="7200" dirty="0"/>
              <a:t>t</a:t>
            </a:r>
            <a:r>
              <a:rPr lang="en-GB" sz="6000" dirty="0">
                <a:latin typeface="Comic Sans MS" panose="030F0702030302020204" pitchFamily="66" charset="0"/>
              </a:rPr>
              <a:t>he </a:t>
            </a:r>
            <a:r>
              <a:rPr lang="en-GB" sz="7200" dirty="0"/>
              <a:t>t</a:t>
            </a:r>
            <a:r>
              <a:rPr lang="en-GB" sz="6000" dirty="0">
                <a:latin typeface="Comic Sans MS" panose="030F0702030302020204" pitchFamily="66" charset="0"/>
              </a:rPr>
              <a:t>ree.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F7214E-A1AB-49D2-907B-FC413B243E55}"/>
              </a:ext>
            </a:extLst>
          </p:cNvPr>
          <p:cNvSpPr/>
          <p:nvPr/>
        </p:nvSpPr>
        <p:spPr>
          <a:xfrm>
            <a:off x="467139" y="4376079"/>
            <a:ext cx="11257721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33896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2!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0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E52AD-F742-4F59-BDD6-06A3CD071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0" t="21629" r="58695" b="55219"/>
          <a:stretch/>
        </p:blipFill>
        <p:spPr>
          <a:xfrm>
            <a:off x="384315" y="2238210"/>
            <a:ext cx="2366658" cy="2381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B0A7E2-4740-434A-AA33-0A60C8CC7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05" t="21822" r="45869" b="55558"/>
          <a:stretch/>
        </p:blipFill>
        <p:spPr>
          <a:xfrm>
            <a:off x="3370518" y="2238210"/>
            <a:ext cx="2401937" cy="2381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7FBB97-232B-4884-958E-B894AF881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1" t="44635" r="58804" b="32745"/>
          <a:stretch/>
        </p:blipFill>
        <p:spPr>
          <a:xfrm>
            <a:off x="6392000" y="2238210"/>
            <a:ext cx="2422292" cy="2381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1CA36-C0AC-4811-93DC-E2BB97394D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05" t="44442" r="45869" b="32358"/>
          <a:stretch/>
        </p:blipFill>
        <p:spPr>
          <a:xfrm>
            <a:off x="9433838" y="2238210"/>
            <a:ext cx="2422292" cy="2463347"/>
          </a:xfrm>
          <a:prstGeom prst="rect">
            <a:avLst/>
          </a:prstGeom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09DC4163-CAC9-422B-A787-D782DBC5AC20}"/>
              </a:ext>
            </a:extLst>
          </p:cNvPr>
          <p:cNvSpPr txBox="1">
            <a:spLocks/>
          </p:cNvSpPr>
          <p:nvPr/>
        </p:nvSpPr>
        <p:spPr>
          <a:xfrm>
            <a:off x="858653" y="4701557"/>
            <a:ext cx="1417982" cy="29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tray</a:t>
            </a:r>
            <a:endParaRPr lang="en-KY" sz="1400" dirty="0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68918AC4-7538-432F-82B3-34D929DB4268}"/>
              </a:ext>
            </a:extLst>
          </p:cNvPr>
          <p:cNvSpPr txBox="1">
            <a:spLocks/>
          </p:cNvSpPr>
          <p:nvPr/>
        </p:nvSpPr>
        <p:spPr>
          <a:xfrm>
            <a:off x="3862495" y="4701556"/>
            <a:ext cx="1417982" cy="29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sound</a:t>
            </a:r>
            <a:endParaRPr lang="en-KY" sz="1400" dirty="0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B0E9CCB7-1640-4E14-878C-033B354EB275}"/>
              </a:ext>
            </a:extLst>
          </p:cNvPr>
          <p:cNvSpPr txBox="1">
            <a:spLocks/>
          </p:cNvSpPr>
          <p:nvPr/>
        </p:nvSpPr>
        <p:spPr>
          <a:xfrm>
            <a:off x="6894156" y="4701556"/>
            <a:ext cx="1417982" cy="29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pie</a:t>
            </a:r>
            <a:endParaRPr lang="en-KY" sz="1400" dirty="0"/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B6AFEE7A-7A13-4CBA-9C87-A3178E453484}"/>
              </a:ext>
            </a:extLst>
          </p:cNvPr>
          <p:cNvSpPr txBox="1">
            <a:spLocks/>
          </p:cNvSpPr>
          <p:nvPr/>
        </p:nvSpPr>
        <p:spPr>
          <a:xfrm>
            <a:off x="9935993" y="4701556"/>
            <a:ext cx="1417982" cy="29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meat</a:t>
            </a:r>
            <a:endParaRPr lang="en-KY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4A56A-3CA0-4B41-8097-B7A0C2FFC52C}"/>
              </a:ext>
            </a:extLst>
          </p:cNvPr>
          <p:cNvSpPr txBox="1"/>
          <p:nvPr/>
        </p:nvSpPr>
        <p:spPr>
          <a:xfrm>
            <a:off x="2276635" y="596347"/>
            <a:ext cx="720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are these sounds?</a:t>
            </a:r>
            <a:endParaRPr lang="en-KY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Wednesday April 1,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3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0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21E47F1-09AE-4360-A813-C5310B667558}"/>
              </a:ext>
            </a:extLst>
          </p:cNvPr>
          <p:cNvGrpSpPr/>
          <p:nvPr/>
        </p:nvGrpSpPr>
        <p:grpSpPr>
          <a:xfrm>
            <a:off x="443010" y="671552"/>
            <a:ext cx="2366658" cy="2757448"/>
            <a:chOff x="443010" y="671552"/>
            <a:chExt cx="2366658" cy="27574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9E9508-104F-43C1-93B1-079416E72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370" t="21629" r="58695" b="55219"/>
            <a:stretch/>
          </p:blipFill>
          <p:spPr>
            <a:xfrm>
              <a:off x="443010" y="671552"/>
              <a:ext cx="2366658" cy="2381580"/>
            </a:xfrm>
            <a:prstGeom prst="rect">
              <a:avLst/>
            </a:prstGeom>
          </p:spPr>
        </p:pic>
        <p:sp>
          <p:nvSpPr>
            <p:cNvPr id="20" name="Subtitle 4">
              <a:extLst>
                <a:ext uri="{FF2B5EF4-FFF2-40B4-BE49-F238E27FC236}">
                  <a16:creationId xmlns:a16="http://schemas.microsoft.com/office/drawing/2014/main" id="{7E536F1E-F6A9-47A6-9011-DEBE7BEB722A}"/>
                </a:ext>
              </a:extLst>
            </p:cNvPr>
            <p:cNvSpPr txBox="1">
              <a:spLocks/>
            </p:cNvSpPr>
            <p:nvPr/>
          </p:nvSpPr>
          <p:spPr>
            <a:xfrm>
              <a:off x="917348" y="3134899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tray</a:t>
              </a:r>
              <a:endParaRPr lang="en-KY" sz="1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791086-1BC3-420D-A18A-EC443D76183B}"/>
              </a:ext>
            </a:extLst>
          </p:cNvPr>
          <p:cNvGrpSpPr/>
          <p:nvPr/>
        </p:nvGrpSpPr>
        <p:grpSpPr>
          <a:xfrm>
            <a:off x="3322566" y="671553"/>
            <a:ext cx="2401937" cy="2757447"/>
            <a:chOff x="3322566" y="671553"/>
            <a:chExt cx="2401937" cy="275744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E37319-B70D-4089-8DA2-68A5409D7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305" t="21822" r="45869" b="55558"/>
            <a:stretch/>
          </p:blipFill>
          <p:spPr>
            <a:xfrm>
              <a:off x="3322566" y="671553"/>
              <a:ext cx="2401937" cy="2381580"/>
            </a:xfrm>
            <a:prstGeom prst="rect">
              <a:avLst/>
            </a:prstGeom>
          </p:spPr>
        </p:pic>
        <p:sp>
          <p:nvSpPr>
            <p:cNvPr id="23" name="Subtitle 4">
              <a:extLst>
                <a:ext uri="{FF2B5EF4-FFF2-40B4-BE49-F238E27FC236}">
                  <a16:creationId xmlns:a16="http://schemas.microsoft.com/office/drawing/2014/main" id="{18A73ABE-59FF-4C83-B7DD-8F89D0EF9851}"/>
                </a:ext>
              </a:extLst>
            </p:cNvPr>
            <p:cNvSpPr txBox="1">
              <a:spLocks/>
            </p:cNvSpPr>
            <p:nvPr/>
          </p:nvSpPr>
          <p:spPr>
            <a:xfrm>
              <a:off x="3814543" y="3134899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sound</a:t>
              </a:r>
              <a:endParaRPr lang="en-KY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E73CC4-5A50-4F6C-9484-4AC76FACCBB7}"/>
              </a:ext>
            </a:extLst>
          </p:cNvPr>
          <p:cNvGrpSpPr/>
          <p:nvPr/>
        </p:nvGrpSpPr>
        <p:grpSpPr>
          <a:xfrm>
            <a:off x="6237401" y="671552"/>
            <a:ext cx="2422292" cy="2757447"/>
            <a:chOff x="6237401" y="671552"/>
            <a:chExt cx="2422292" cy="275744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D33E77-D214-4DBB-9530-D6E75FF75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61" t="44635" r="58804" b="32745"/>
            <a:stretch/>
          </p:blipFill>
          <p:spPr>
            <a:xfrm>
              <a:off x="6237401" y="671552"/>
              <a:ext cx="2422292" cy="2381580"/>
            </a:xfrm>
            <a:prstGeom prst="rect">
              <a:avLst/>
            </a:prstGeom>
          </p:spPr>
        </p:pic>
        <p:sp>
          <p:nvSpPr>
            <p:cNvPr id="26" name="Subtitle 4">
              <a:extLst>
                <a:ext uri="{FF2B5EF4-FFF2-40B4-BE49-F238E27FC236}">
                  <a16:creationId xmlns:a16="http://schemas.microsoft.com/office/drawing/2014/main" id="{B4859AF8-5299-45D0-ADD2-E46A41846CD1}"/>
                </a:ext>
              </a:extLst>
            </p:cNvPr>
            <p:cNvSpPr txBox="1">
              <a:spLocks/>
            </p:cNvSpPr>
            <p:nvPr/>
          </p:nvSpPr>
          <p:spPr>
            <a:xfrm>
              <a:off x="6739557" y="3134898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pie</a:t>
              </a:r>
              <a:endParaRPr lang="en-KY" sz="14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CB6BD8-F442-4739-90FC-E764C85F2A2B}"/>
              </a:ext>
            </a:extLst>
          </p:cNvPr>
          <p:cNvGrpSpPr/>
          <p:nvPr/>
        </p:nvGrpSpPr>
        <p:grpSpPr>
          <a:xfrm>
            <a:off x="9172591" y="671551"/>
            <a:ext cx="2422292" cy="2757447"/>
            <a:chOff x="9172591" y="671551"/>
            <a:chExt cx="2422292" cy="275744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92263F7-E8C5-4720-BD66-BC487B16F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305" t="44442" r="45869" b="32358"/>
            <a:stretch/>
          </p:blipFill>
          <p:spPr>
            <a:xfrm>
              <a:off x="9172591" y="671551"/>
              <a:ext cx="2422292" cy="2463347"/>
            </a:xfrm>
            <a:prstGeom prst="rect">
              <a:avLst/>
            </a:prstGeom>
          </p:spPr>
        </p:pic>
        <p:sp>
          <p:nvSpPr>
            <p:cNvPr id="29" name="Subtitle 4">
              <a:extLst>
                <a:ext uri="{FF2B5EF4-FFF2-40B4-BE49-F238E27FC236}">
                  <a16:creationId xmlns:a16="http://schemas.microsoft.com/office/drawing/2014/main" id="{97CC5EC3-48D3-4835-8A6D-E466D4BD2CE1}"/>
                </a:ext>
              </a:extLst>
            </p:cNvPr>
            <p:cNvSpPr txBox="1">
              <a:spLocks/>
            </p:cNvSpPr>
            <p:nvPr/>
          </p:nvSpPr>
          <p:spPr>
            <a:xfrm>
              <a:off x="9674746" y="3134897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meat</a:t>
              </a:r>
              <a:endParaRPr lang="en-KY" sz="1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9FE5689-3777-41ED-9DD4-4DD07E306001}"/>
              </a:ext>
            </a:extLst>
          </p:cNvPr>
          <p:cNvGrpSpPr/>
          <p:nvPr/>
        </p:nvGrpSpPr>
        <p:grpSpPr>
          <a:xfrm>
            <a:off x="439063" y="3804869"/>
            <a:ext cx="2370605" cy="2756688"/>
            <a:chOff x="439063" y="3931587"/>
            <a:chExt cx="2370605" cy="275668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4E29492-E113-4A6F-8A93-9E3329F495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761" t="23755" r="50761" b="34292"/>
            <a:stretch/>
          </p:blipFill>
          <p:spPr>
            <a:xfrm>
              <a:off x="439063" y="3931587"/>
              <a:ext cx="2370605" cy="2381580"/>
            </a:xfrm>
            <a:prstGeom prst="rect">
              <a:avLst/>
            </a:prstGeom>
          </p:spPr>
        </p:pic>
        <p:sp>
          <p:nvSpPr>
            <p:cNvPr id="32" name="Subtitle 4">
              <a:extLst>
                <a:ext uri="{FF2B5EF4-FFF2-40B4-BE49-F238E27FC236}">
                  <a16:creationId xmlns:a16="http://schemas.microsoft.com/office/drawing/2014/main" id="{AB158C09-71C2-4E56-B235-EBC6216C897A}"/>
                </a:ext>
              </a:extLst>
            </p:cNvPr>
            <p:cNvSpPr txBox="1">
              <a:spLocks/>
            </p:cNvSpPr>
            <p:nvPr/>
          </p:nvSpPr>
          <p:spPr>
            <a:xfrm>
              <a:off x="804704" y="6394174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boy</a:t>
              </a:r>
              <a:endParaRPr lang="en-KY" sz="14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B81A00-8C9A-4637-BFBD-B2F74D7CEB0F}"/>
              </a:ext>
            </a:extLst>
          </p:cNvPr>
          <p:cNvGrpSpPr/>
          <p:nvPr/>
        </p:nvGrpSpPr>
        <p:grpSpPr>
          <a:xfrm>
            <a:off x="3322566" y="3804867"/>
            <a:ext cx="2426096" cy="2756690"/>
            <a:chOff x="3322566" y="3804867"/>
            <a:chExt cx="2426096" cy="275669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7CEFD69-B08C-4B70-A4B8-9AF0D6281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000" t="23949" r="26304" b="34679"/>
            <a:stretch/>
          </p:blipFill>
          <p:spPr>
            <a:xfrm>
              <a:off x="3322566" y="3804867"/>
              <a:ext cx="2426096" cy="2381580"/>
            </a:xfrm>
            <a:prstGeom prst="rect">
              <a:avLst/>
            </a:prstGeom>
          </p:spPr>
        </p:pic>
        <p:sp>
          <p:nvSpPr>
            <p:cNvPr id="34" name="Subtitle 4">
              <a:extLst>
                <a:ext uri="{FF2B5EF4-FFF2-40B4-BE49-F238E27FC236}">
                  <a16:creationId xmlns:a16="http://schemas.microsoft.com/office/drawing/2014/main" id="{CC3DDBEA-360E-43F9-AA4C-3BB3D2807CAF}"/>
                </a:ext>
              </a:extLst>
            </p:cNvPr>
            <p:cNvSpPr txBox="1">
              <a:spLocks/>
            </p:cNvSpPr>
            <p:nvPr/>
          </p:nvSpPr>
          <p:spPr>
            <a:xfrm>
              <a:off x="3814543" y="6267456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bird</a:t>
              </a:r>
              <a:endParaRPr lang="en-KY" sz="14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AEB5D4B-EE67-4C90-8AE5-EF0AF16F3FFA}"/>
              </a:ext>
            </a:extLst>
          </p:cNvPr>
          <p:cNvSpPr txBox="1"/>
          <p:nvPr/>
        </p:nvSpPr>
        <p:spPr>
          <a:xfrm>
            <a:off x="2335330" y="-15664"/>
            <a:ext cx="720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are these sounds?</a:t>
            </a:r>
            <a:endParaRPr lang="en-KY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8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417983"/>
            <a:ext cx="119799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tricky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people     house     about</a:t>
            </a:r>
          </a:p>
        </p:txBody>
      </p:sp>
    </p:spTree>
    <p:extLst>
      <p:ext uri="{BB962C8B-B14F-4D97-AF65-F5344CB8AC3E}">
        <p14:creationId xmlns:p14="http://schemas.microsoft.com/office/powerpoint/2010/main" val="124818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What is this sound?</a:t>
            </a: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9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It usually comes at the end of a word.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61F3BB-AA4A-4F99-829F-172701738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1" t="24915" r="50869" b="33132"/>
          <a:stretch/>
        </p:blipFill>
        <p:spPr>
          <a:xfrm>
            <a:off x="4101547" y="1205948"/>
            <a:ext cx="3988906" cy="40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54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818286" y="428178"/>
            <a:ext cx="848581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It sounds like…</a:t>
            </a: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4400" dirty="0">
                <a:latin typeface="Comic Sans MS" panose="030F0702030302020204" pitchFamily="66" charset="0"/>
              </a:rPr>
              <a:t>oo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61F3BB-AA4A-4F99-829F-172701738B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1" t="24915" r="50869" b="33132"/>
          <a:stretch/>
        </p:blipFill>
        <p:spPr>
          <a:xfrm>
            <a:off x="441749" y="1153467"/>
            <a:ext cx="2646008" cy="26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91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212118"/>
            <a:ext cx="119799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</a:t>
            </a:r>
            <a:r>
              <a:rPr lang="en-GB" sz="4400" dirty="0" err="1">
                <a:latin typeface="Comic Sans MS" panose="030F0702030302020204" pitchFamily="66" charset="0"/>
              </a:rPr>
              <a:t>ue</a:t>
            </a:r>
            <a:r>
              <a:rPr lang="en-GB" sz="4400" dirty="0">
                <a:latin typeface="Comic Sans MS" panose="030F0702030302020204" pitchFamily="66" charset="0"/>
              </a:rPr>
              <a:t>/ words?</a:t>
            </a: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Use your sound buttons if you are not sure.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clue     blue     issue</a:t>
            </a:r>
          </a:p>
        </p:txBody>
      </p:sp>
    </p:spTree>
    <p:extLst>
      <p:ext uri="{BB962C8B-B14F-4D97-AF65-F5344CB8AC3E}">
        <p14:creationId xmlns:p14="http://schemas.microsoft.com/office/powerpoint/2010/main" val="3256483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821634" y="1127266"/>
            <a:ext cx="101909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spell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</a:t>
            </a:r>
            <a:r>
              <a:rPr lang="en-GB" sz="4400" dirty="0" err="1">
                <a:latin typeface="Comic Sans MS" panose="030F0702030302020204" pitchFamily="66" charset="0"/>
              </a:rPr>
              <a:t>ue</a:t>
            </a:r>
            <a:r>
              <a:rPr lang="en-GB" sz="4400" dirty="0">
                <a:latin typeface="Comic Sans MS" panose="030F0702030302020204" pitchFamily="66" charset="0"/>
              </a:rPr>
              <a:t>/ words before they disappear? 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Comic Sans MS" panose="030F0702030302020204" pitchFamily="66" charset="0"/>
              </a:rPr>
              <a:t>(You have 5 seconds per word before it disappears. Click once for the first word, once more for the second and once again for the third word!)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6600" dirty="0">
                <a:latin typeface="Comic Sans MS" panose="030F0702030302020204" pitchFamily="66" charset="0"/>
              </a:rPr>
              <a:t>rue     glue     Sue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A499A-FF54-4BEB-B941-3572F8B236AA}"/>
              </a:ext>
            </a:extLst>
          </p:cNvPr>
          <p:cNvSpPr/>
          <p:nvPr/>
        </p:nvSpPr>
        <p:spPr>
          <a:xfrm>
            <a:off x="4638256" y="406532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A5726-A2FA-49A9-815C-BFEF670E3C4B}"/>
              </a:ext>
            </a:extLst>
          </p:cNvPr>
          <p:cNvSpPr/>
          <p:nvPr/>
        </p:nvSpPr>
        <p:spPr>
          <a:xfrm>
            <a:off x="7938050" y="406532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01126-A73B-444B-A2AD-5B87D918DC83}"/>
              </a:ext>
            </a:extLst>
          </p:cNvPr>
          <p:cNvSpPr/>
          <p:nvPr/>
        </p:nvSpPr>
        <p:spPr>
          <a:xfrm>
            <a:off x="1338462" y="4065326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20928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821634" y="1127266"/>
            <a:ext cx="1019092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spell these tricky words without looking more than once?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  <a:cs typeface="Arial" panose="020B0604020202020204" pitchFamily="34" charset="0"/>
              </a:rPr>
              <a:t>have        like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56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</a:t>
            </a:r>
            <a:r>
              <a:rPr lang="en-GB" sz="4400" dirty="0" err="1">
                <a:latin typeface="Comic Sans MS" panose="030F0702030302020204" pitchFamily="66" charset="0"/>
              </a:rPr>
              <a:t>ue</a:t>
            </a:r>
            <a:r>
              <a:rPr lang="en-GB" sz="4400" dirty="0">
                <a:latin typeface="Comic Sans MS" panose="030F0702030302020204" pitchFamily="66" charset="0"/>
              </a:rPr>
              <a:t>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clue     blue     issue</a:t>
            </a:r>
          </a:p>
        </p:txBody>
      </p:sp>
    </p:spTree>
    <p:extLst>
      <p:ext uri="{BB962C8B-B14F-4D97-AF65-F5344CB8AC3E}">
        <p14:creationId xmlns:p14="http://schemas.microsoft.com/office/powerpoint/2010/main" val="150325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Read this sentence: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The glue is blue.</a:t>
            </a:r>
          </a:p>
        </p:txBody>
      </p:sp>
    </p:spTree>
    <p:extLst>
      <p:ext uri="{BB962C8B-B14F-4D97-AF65-F5344CB8AC3E}">
        <p14:creationId xmlns:p14="http://schemas.microsoft.com/office/powerpoint/2010/main" val="1858155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What is this sound?</a:t>
            </a: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It usually comes at the end of a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036C1-D523-4FC1-A692-11A59C559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61" t="23755" r="50761" b="34292"/>
          <a:stretch/>
        </p:blipFill>
        <p:spPr>
          <a:xfrm>
            <a:off x="4147930" y="1294343"/>
            <a:ext cx="3631096" cy="36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80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921565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3!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42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2CDC8D-EF6F-40F6-A235-E04717B2A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07335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5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Starfish Group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Phonics Phase 5</a:t>
            </a:r>
            <a:endParaRPr lang="en-KY" sz="3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3ADDE-7D6F-4032-8F48-7C36F46AA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5820" y="3009584"/>
            <a:ext cx="4805691" cy="838831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Thursday April 2, 2020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Day 4</a:t>
            </a:r>
            <a:endParaRPr lang="en-KY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arfish">
            <a:extLst>
              <a:ext uri="{FF2B5EF4-FFF2-40B4-BE49-F238E27FC236}">
                <a16:creationId xmlns:a16="http://schemas.microsoft.com/office/drawing/2014/main" id="{415F6076-4A87-4DA8-99D1-A490F509D9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r="4694" b="8088"/>
          <a:stretch/>
        </p:blipFill>
        <p:spPr bwMode="auto">
          <a:xfrm>
            <a:off x="344557" y="770037"/>
            <a:ext cx="4954127" cy="560425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30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30E1C0-B9FD-4F8D-AB49-1AB898BB544B}"/>
              </a:ext>
            </a:extLst>
          </p:cNvPr>
          <p:cNvGrpSpPr/>
          <p:nvPr/>
        </p:nvGrpSpPr>
        <p:grpSpPr>
          <a:xfrm>
            <a:off x="443010" y="671552"/>
            <a:ext cx="2366658" cy="2757448"/>
            <a:chOff x="443010" y="671552"/>
            <a:chExt cx="2366658" cy="27574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0AD258-2879-4303-8E03-3331E638B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370" t="21629" r="58695" b="55219"/>
            <a:stretch/>
          </p:blipFill>
          <p:spPr>
            <a:xfrm>
              <a:off x="443010" y="671552"/>
              <a:ext cx="2366658" cy="2381580"/>
            </a:xfrm>
            <a:prstGeom prst="rect">
              <a:avLst/>
            </a:prstGeom>
          </p:spPr>
        </p:pic>
        <p:sp>
          <p:nvSpPr>
            <p:cNvPr id="11" name="Subtitle 4">
              <a:extLst>
                <a:ext uri="{FF2B5EF4-FFF2-40B4-BE49-F238E27FC236}">
                  <a16:creationId xmlns:a16="http://schemas.microsoft.com/office/drawing/2014/main" id="{CBA5177A-B846-442C-BE98-CF143C322453}"/>
                </a:ext>
              </a:extLst>
            </p:cNvPr>
            <p:cNvSpPr txBox="1">
              <a:spLocks/>
            </p:cNvSpPr>
            <p:nvPr/>
          </p:nvSpPr>
          <p:spPr>
            <a:xfrm>
              <a:off x="917348" y="3134899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tray</a:t>
              </a:r>
              <a:endParaRPr lang="en-KY" sz="1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BDECBF-B4CB-40A9-B2DD-882C696F50D2}"/>
              </a:ext>
            </a:extLst>
          </p:cNvPr>
          <p:cNvGrpSpPr/>
          <p:nvPr/>
        </p:nvGrpSpPr>
        <p:grpSpPr>
          <a:xfrm>
            <a:off x="3322566" y="671553"/>
            <a:ext cx="2401937" cy="2757447"/>
            <a:chOff x="3322566" y="671553"/>
            <a:chExt cx="2401937" cy="27574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FB94292-EB42-46E7-9398-6F1D0D6A8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305" t="21822" r="45869" b="55558"/>
            <a:stretch/>
          </p:blipFill>
          <p:spPr>
            <a:xfrm>
              <a:off x="3322566" y="671553"/>
              <a:ext cx="2401937" cy="2381580"/>
            </a:xfrm>
            <a:prstGeom prst="rect">
              <a:avLst/>
            </a:prstGeom>
          </p:spPr>
        </p:pic>
        <p:sp>
          <p:nvSpPr>
            <p:cNvPr id="14" name="Subtitle 4">
              <a:extLst>
                <a:ext uri="{FF2B5EF4-FFF2-40B4-BE49-F238E27FC236}">
                  <a16:creationId xmlns:a16="http://schemas.microsoft.com/office/drawing/2014/main" id="{AA2F8677-9931-447D-9D50-EFB0B7D0C068}"/>
                </a:ext>
              </a:extLst>
            </p:cNvPr>
            <p:cNvSpPr txBox="1">
              <a:spLocks/>
            </p:cNvSpPr>
            <p:nvPr/>
          </p:nvSpPr>
          <p:spPr>
            <a:xfrm>
              <a:off x="3814543" y="3134899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sound</a:t>
              </a:r>
              <a:endParaRPr lang="en-KY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EFD530-0419-48DB-BDE3-AA82CDE22307}"/>
              </a:ext>
            </a:extLst>
          </p:cNvPr>
          <p:cNvGrpSpPr/>
          <p:nvPr/>
        </p:nvGrpSpPr>
        <p:grpSpPr>
          <a:xfrm>
            <a:off x="6237401" y="671552"/>
            <a:ext cx="2422292" cy="2757447"/>
            <a:chOff x="6237401" y="671552"/>
            <a:chExt cx="2422292" cy="275744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DB2208-61A6-4D0A-AAE8-DCC276C44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261" t="44635" r="58804" b="32745"/>
            <a:stretch/>
          </p:blipFill>
          <p:spPr>
            <a:xfrm>
              <a:off x="6237401" y="671552"/>
              <a:ext cx="2422292" cy="2381580"/>
            </a:xfrm>
            <a:prstGeom prst="rect">
              <a:avLst/>
            </a:prstGeom>
          </p:spPr>
        </p:pic>
        <p:sp>
          <p:nvSpPr>
            <p:cNvPr id="17" name="Subtitle 4">
              <a:extLst>
                <a:ext uri="{FF2B5EF4-FFF2-40B4-BE49-F238E27FC236}">
                  <a16:creationId xmlns:a16="http://schemas.microsoft.com/office/drawing/2014/main" id="{A5B55D12-C1C2-42B6-893B-8A26A3690F81}"/>
                </a:ext>
              </a:extLst>
            </p:cNvPr>
            <p:cNvSpPr txBox="1">
              <a:spLocks/>
            </p:cNvSpPr>
            <p:nvPr/>
          </p:nvSpPr>
          <p:spPr>
            <a:xfrm>
              <a:off x="6739557" y="3134898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pie</a:t>
              </a:r>
              <a:endParaRPr lang="en-KY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C362A3-EEA7-423B-ACD3-D68D7176CE8D}"/>
              </a:ext>
            </a:extLst>
          </p:cNvPr>
          <p:cNvGrpSpPr/>
          <p:nvPr/>
        </p:nvGrpSpPr>
        <p:grpSpPr>
          <a:xfrm>
            <a:off x="9172591" y="671551"/>
            <a:ext cx="2422292" cy="2757447"/>
            <a:chOff x="9172591" y="671551"/>
            <a:chExt cx="2422292" cy="275744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8CCF9B0-5052-411B-BE35-CF6E80487C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1305" t="44442" r="45869" b="32358"/>
            <a:stretch/>
          </p:blipFill>
          <p:spPr>
            <a:xfrm>
              <a:off x="9172591" y="671551"/>
              <a:ext cx="2422292" cy="2463347"/>
            </a:xfrm>
            <a:prstGeom prst="rect">
              <a:avLst/>
            </a:prstGeom>
          </p:spPr>
        </p:pic>
        <p:sp>
          <p:nvSpPr>
            <p:cNvPr id="20" name="Subtitle 4">
              <a:extLst>
                <a:ext uri="{FF2B5EF4-FFF2-40B4-BE49-F238E27FC236}">
                  <a16:creationId xmlns:a16="http://schemas.microsoft.com/office/drawing/2014/main" id="{C4D8E5E6-242D-4A3D-A136-14C0DC31751A}"/>
                </a:ext>
              </a:extLst>
            </p:cNvPr>
            <p:cNvSpPr txBox="1">
              <a:spLocks/>
            </p:cNvSpPr>
            <p:nvPr/>
          </p:nvSpPr>
          <p:spPr>
            <a:xfrm>
              <a:off x="9674746" y="3134897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meat</a:t>
              </a:r>
              <a:endParaRPr lang="en-KY" sz="1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7D9790-5BA6-4EC2-9BB8-770F7169BD61}"/>
              </a:ext>
            </a:extLst>
          </p:cNvPr>
          <p:cNvGrpSpPr/>
          <p:nvPr/>
        </p:nvGrpSpPr>
        <p:grpSpPr>
          <a:xfrm>
            <a:off x="439063" y="3804869"/>
            <a:ext cx="2370605" cy="2756688"/>
            <a:chOff x="439063" y="3931587"/>
            <a:chExt cx="2370605" cy="275668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57AD1DF-02DF-4E3E-8DAA-E1CBA0BB6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761" t="23755" r="50761" b="34292"/>
            <a:stretch/>
          </p:blipFill>
          <p:spPr>
            <a:xfrm>
              <a:off x="439063" y="3931587"/>
              <a:ext cx="2370605" cy="2381580"/>
            </a:xfrm>
            <a:prstGeom prst="rect">
              <a:avLst/>
            </a:prstGeom>
          </p:spPr>
        </p:pic>
        <p:sp>
          <p:nvSpPr>
            <p:cNvPr id="23" name="Subtitle 4">
              <a:extLst>
                <a:ext uri="{FF2B5EF4-FFF2-40B4-BE49-F238E27FC236}">
                  <a16:creationId xmlns:a16="http://schemas.microsoft.com/office/drawing/2014/main" id="{0BB86278-AC2B-40C3-999D-7F37F8931149}"/>
                </a:ext>
              </a:extLst>
            </p:cNvPr>
            <p:cNvSpPr txBox="1">
              <a:spLocks/>
            </p:cNvSpPr>
            <p:nvPr/>
          </p:nvSpPr>
          <p:spPr>
            <a:xfrm>
              <a:off x="804704" y="6394174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boy</a:t>
              </a:r>
              <a:endParaRPr lang="en-KY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005AE-8D27-4E4C-B1BB-805176D805DC}"/>
              </a:ext>
            </a:extLst>
          </p:cNvPr>
          <p:cNvGrpSpPr/>
          <p:nvPr/>
        </p:nvGrpSpPr>
        <p:grpSpPr>
          <a:xfrm>
            <a:off x="3322566" y="3804867"/>
            <a:ext cx="2426096" cy="2756690"/>
            <a:chOff x="3322566" y="3804867"/>
            <a:chExt cx="2426096" cy="275669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6B0336-CB12-4CEA-B781-7FA13D66CF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000" t="23949" r="26304" b="34679"/>
            <a:stretch/>
          </p:blipFill>
          <p:spPr>
            <a:xfrm>
              <a:off x="3322566" y="3804867"/>
              <a:ext cx="2426096" cy="2381580"/>
            </a:xfrm>
            <a:prstGeom prst="rect">
              <a:avLst/>
            </a:prstGeom>
          </p:spPr>
        </p:pic>
        <p:sp>
          <p:nvSpPr>
            <p:cNvPr id="26" name="Subtitle 4">
              <a:extLst>
                <a:ext uri="{FF2B5EF4-FFF2-40B4-BE49-F238E27FC236}">
                  <a16:creationId xmlns:a16="http://schemas.microsoft.com/office/drawing/2014/main" id="{EE90C12E-E8B6-4E92-944B-08107F876685}"/>
                </a:ext>
              </a:extLst>
            </p:cNvPr>
            <p:cNvSpPr txBox="1">
              <a:spLocks/>
            </p:cNvSpPr>
            <p:nvPr/>
          </p:nvSpPr>
          <p:spPr>
            <a:xfrm>
              <a:off x="3814543" y="6267456"/>
              <a:ext cx="1417982" cy="2941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/>
                <a:t>bird</a:t>
              </a:r>
              <a:endParaRPr lang="en-KY" sz="1400" dirty="0"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39CDB13D-A468-4EFD-83CB-B4A08FE92A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761" t="24915" r="50869" b="33132"/>
          <a:stretch/>
        </p:blipFill>
        <p:spPr>
          <a:xfrm>
            <a:off x="6237401" y="3804867"/>
            <a:ext cx="2359631" cy="2381580"/>
          </a:xfrm>
          <a:prstGeom prst="rect">
            <a:avLst/>
          </a:prstGeom>
        </p:spPr>
      </p:pic>
      <p:sp>
        <p:nvSpPr>
          <p:cNvPr id="47" name="Subtitle 4">
            <a:extLst>
              <a:ext uri="{FF2B5EF4-FFF2-40B4-BE49-F238E27FC236}">
                <a16:creationId xmlns:a16="http://schemas.microsoft.com/office/drawing/2014/main" id="{FA2EBFCC-9536-4432-A05C-DE333975448F}"/>
              </a:ext>
            </a:extLst>
          </p:cNvPr>
          <p:cNvSpPr txBox="1">
            <a:spLocks/>
          </p:cNvSpPr>
          <p:nvPr/>
        </p:nvSpPr>
        <p:spPr>
          <a:xfrm>
            <a:off x="6708225" y="6267455"/>
            <a:ext cx="1417982" cy="294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mic Sans MS" panose="030F0702030302020204" pitchFamily="66" charset="0"/>
              </a:rPr>
              <a:t>glue</a:t>
            </a:r>
            <a:endParaRPr lang="en-KY" sz="1400" dirty="0">
              <a:latin typeface="Comic Sans MS" panose="030F070203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2151B4-6B4F-434E-A685-B58E40D689B9}"/>
              </a:ext>
            </a:extLst>
          </p:cNvPr>
          <p:cNvSpPr txBox="1"/>
          <p:nvPr/>
        </p:nvSpPr>
        <p:spPr>
          <a:xfrm>
            <a:off x="2465564" y="0"/>
            <a:ext cx="720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What are these sounds?</a:t>
            </a:r>
            <a:endParaRPr lang="en-KY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94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What is this sound?</a:t>
            </a: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Sounds like ‘or’.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5B5C2-6314-4810-ADC6-891C2774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4915" r="26413" b="33325"/>
          <a:stretch/>
        </p:blipFill>
        <p:spPr>
          <a:xfrm>
            <a:off x="3902763" y="1338209"/>
            <a:ext cx="4200939" cy="41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8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0" y="1437406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/aw/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saw     law     crawl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8E76F1-E80E-4E2B-AA51-DCA2D706BEDA}"/>
              </a:ext>
            </a:extLst>
          </p:cNvPr>
          <p:cNvGrpSpPr/>
          <p:nvPr/>
        </p:nvGrpSpPr>
        <p:grpSpPr>
          <a:xfrm>
            <a:off x="2438400" y="4545949"/>
            <a:ext cx="1258956" cy="172278"/>
            <a:chOff x="2438400" y="4545949"/>
            <a:chExt cx="1258956" cy="17227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8EFD1BF-0BA1-49A3-ADD9-D1691E553958}"/>
                </a:ext>
              </a:extLst>
            </p:cNvPr>
            <p:cNvSpPr/>
            <p:nvPr/>
          </p:nvSpPr>
          <p:spPr>
            <a:xfrm>
              <a:off x="2438400" y="4545949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C7C361-0A0F-4DCA-BE90-4686123BF3E1}"/>
                </a:ext>
              </a:extLst>
            </p:cNvPr>
            <p:cNvSpPr/>
            <p:nvPr/>
          </p:nvSpPr>
          <p:spPr>
            <a:xfrm>
              <a:off x="2763077" y="4545949"/>
              <a:ext cx="934279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9674E8-8895-41CA-B090-AABC9454A33A}"/>
              </a:ext>
            </a:extLst>
          </p:cNvPr>
          <p:cNvGrpSpPr/>
          <p:nvPr/>
        </p:nvGrpSpPr>
        <p:grpSpPr>
          <a:xfrm>
            <a:off x="5049078" y="4459810"/>
            <a:ext cx="1113182" cy="172278"/>
            <a:chOff x="5049078" y="4459810"/>
            <a:chExt cx="1113182" cy="1722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15CD29-7D94-480C-B1A7-015D37B19957}"/>
                </a:ext>
              </a:extLst>
            </p:cNvPr>
            <p:cNvSpPr/>
            <p:nvPr/>
          </p:nvSpPr>
          <p:spPr>
            <a:xfrm>
              <a:off x="5049078" y="4459810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2C4AC6F-A40C-42C5-92C5-5D1A9DC090DE}"/>
                </a:ext>
              </a:extLst>
            </p:cNvPr>
            <p:cNvSpPr/>
            <p:nvPr/>
          </p:nvSpPr>
          <p:spPr>
            <a:xfrm>
              <a:off x="5333999" y="4459810"/>
              <a:ext cx="828261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93343F-A95B-49EF-8434-2C426C66600A}"/>
              </a:ext>
            </a:extLst>
          </p:cNvPr>
          <p:cNvGrpSpPr/>
          <p:nvPr/>
        </p:nvGrpSpPr>
        <p:grpSpPr>
          <a:xfrm>
            <a:off x="7633252" y="4459810"/>
            <a:ext cx="1982855" cy="172278"/>
            <a:chOff x="7633252" y="4459810"/>
            <a:chExt cx="1982855" cy="17227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A88913-7F60-4231-B0B7-6B9A9A94C8FC}"/>
                </a:ext>
              </a:extLst>
            </p:cNvPr>
            <p:cNvSpPr/>
            <p:nvPr/>
          </p:nvSpPr>
          <p:spPr>
            <a:xfrm>
              <a:off x="7633252" y="4459810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7A532D-B467-4DCD-918D-F610884998B1}"/>
                </a:ext>
              </a:extLst>
            </p:cNvPr>
            <p:cNvSpPr/>
            <p:nvPr/>
          </p:nvSpPr>
          <p:spPr>
            <a:xfrm>
              <a:off x="8448261" y="4459810"/>
              <a:ext cx="828261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A6C0B7-949C-48C4-B055-6733ACB605B7}"/>
                </a:ext>
              </a:extLst>
            </p:cNvPr>
            <p:cNvSpPr/>
            <p:nvPr/>
          </p:nvSpPr>
          <p:spPr>
            <a:xfrm>
              <a:off x="8040756" y="4459810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674728-426C-42C2-9444-AEA6A3D16FD8}"/>
                </a:ext>
              </a:extLst>
            </p:cNvPr>
            <p:cNvSpPr/>
            <p:nvPr/>
          </p:nvSpPr>
          <p:spPr>
            <a:xfrm>
              <a:off x="9443829" y="4459810"/>
              <a:ext cx="172278" cy="17227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</p:spTree>
    <p:extLst>
      <p:ext uri="{BB962C8B-B14F-4D97-AF65-F5344CB8AC3E}">
        <p14:creationId xmlns:p14="http://schemas.microsoft.com/office/powerpoint/2010/main" val="3505576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821634" y="1127266"/>
            <a:ext cx="101909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spell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/aw/ words before they disappear? </a:t>
            </a: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1600" dirty="0">
                <a:latin typeface="Comic Sans MS" panose="030F0702030302020204" pitchFamily="66" charset="0"/>
              </a:rPr>
              <a:t>(You have 5 seconds per word before it disappears. Click once for the first word, once more for the second and once again for the third word!)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  <a:cs typeface="Arial" panose="020B0604020202020204" pitchFamily="34" charset="0"/>
              </a:rPr>
              <a:t>paw     claw     lawn</a:t>
            </a:r>
            <a:endParaRPr lang="en-GB" sz="66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CA499A-FF54-4BEB-B941-3572F8B236AA}"/>
              </a:ext>
            </a:extLst>
          </p:cNvPr>
          <p:cNvSpPr/>
          <p:nvPr/>
        </p:nvSpPr>
        <p:spPr>
          <a:xfrm>
            <a:off x="4479238" y="4006069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A5726-A2FA-49A9-815C-BFEF670E3C4B}"/>
              </a:ext>
            </a:extLst>
          </p:cNvPr>
          <p:cNvSpPr/>
          <p:nvPr/>
        </p:nvSpPr>
        <p:spPr>
          <a:xfrm>
            <a:off x="7779032" y="4006069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901126-A73B-444B-A2AD-5B87D918DC83}"/>
              </a:ext>
            </a:extLst>
          </p:cNvPr>
          <p:cNvSpPr/>
          <p:nvPr/>
        </p:nvSpPr>
        <p:spPr>
          <a:xfrm>
            <a:off x="1179444" y="4006069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 dirty="0"/>
          </a:p>
        </p:txBody>
      </p:sp>
    </p:spTree>
    <p:extLst>
      <p:ext uri="{BB962C8B-B14F-4D97-AF65-F5344CB8AC3E}">
        <p14:creationId xmlns:p14="http://schemas.microsoft.com/office/powerpoint/2010/main" val="15475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70991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these /aw/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yawn       raw       claw</a:t>
            </a:r>
          </a:p>
        </p:txBody>
      </p:sp>
    </p:spTree>
    <p:extLst>
      <p:ext uri="{BB962C8B-B14F-4D97-AF65-F5344CB8AC3E}">
        <p14:creationId xmlns:p14="http://schemas.microsoft.com/office/powerpoint/2010/main" val="1292000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364974"/>
            <a:ext cx="119799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Read 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his /aw/ sen</a:t>
            </a: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ence: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I will crawl on </a:t>
            </a: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6600" dirty="0">
                <a:latin typeface="Comic Sans MS" panose="030F0702030302020204" pitchFamily="66" charset="0"/>
              </a:rPr>
              <a:t>he lawn.</a:t>
            </a:r>
          </a:p>
        </p:txBody>
      </p:sp>
    </p:spTree>
    <p:extLst>
      <p:ext uri="{BB962C8B-B14F-4D97-AF65-F5344CB8AC3E}">
        <p14:creationId xmlns:p14="http://schemas.microsoft.com/office/powerpoint/2010/main" val="2688185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948069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4!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That’s it for this week 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3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702364" y="428178"/>
            <a:ext cx="1060173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</a:rPr>
              <a:t>How else can you spell the /oy/ sound?</a:t>
            </a:r>
          </a:p>
          <a:p>
            <a:pPr algn="ctr">
              <a:spcAft>
                <a:spcPts val="0"/>
              </a:spcAft>
            </a:pPr>
            <a:r>
              <a:rPr lang="en-GB" sz="28700" dirty="0">
                <a:latin typeface="Comic Sans MS" panose="030F0702030302020204" pitchFamily="66" charset="0"/>
              </a:rPr>
              <a:t>oi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ffectLst/>
                <a:latin typeface="Comic Sans MS" panose="030F0702030302020204" pitchFamily="66" charset="0"/>
              </a:rPr>
              <a:t>It us</a:t>
            </a:r>
            <a:r>
              <a:rPr lang="en-GB" sz="3200" dirty="0">
                <a:latin typeface="Comic Sans MS" panose="030F0702030302020204" pitchFamily="66" charset="0"/>
              </a:rPr>
              <a:t>ually comes in the middle of a word.</a:t>
            </a:r>
            <a:endParaRPr lang="en-KY" sz="3200" dirty="0"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5AC85E-E770-4F00-8051-0D88ADFC2602}"/>
              </a:ext>
            </a:extLst>
          </p:cNvPr>
          <p:cNvGrpSpPr/>
          <p:nvPr/>
        </p:nvGrpSpPr>
        <p:grpSpPr>
          <a:xfrm>
            <a:off x="3677476" y="1266771"/>
            <a:ext cx="4651513" cy="3816626"/>
            <a:chOff x="3677476" y="1266771"/>
            <a:chExt cx="4651513" cy="38166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E37985-7262-45DA-84C5-A32829849201}"/>
                </a:ext>
              </a:extLst>
            </p:cNvPr>
            <p:cNvSpPr/>
            <p:nvPr/>
          </p:nvSpPr>
          <p:spPr>
            <a:xfrm>
              <a:off x="3677476" y="1266771"/>
              <a:ext cx="4651513" cy="38166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3F5396-B11C-46AA-9370-6E28212952DB}"/>
                </a:ext>
              </a:extLst>
            </p:cNvPr>
            <p:cNvSpPr txBox="1"/>
            <p:nvPr/>
          </p:nvSpPr>
          <p:spPr>
            <a:xfrm>
              <a:off x="4479233" y="2205156"/>
              <a:ext cx="323353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Click on the blue box to find out the answer!</a:t>
              </a:r>
              <a:endParaRPr lang="en-KY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1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84243"/>
            <a:ext cx="119799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/oy/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boy        </a:t>
            </a: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6600" dirty="0">
                <a:latin typeface="Comic Sans MS" panose="030F0702030302020204" pitchFamily="66" charset="0"/>
              </a:rPr>
              <a:t>oy        joy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39DBF6-C754-4B2B-8B52-CB3D733C8611}"/>
              </a:ext>
            </a:extLst>
          </p:cNvPr>
          <p:cNvGrpSpPr/>
          <p:nvPr/>
        </p:nvGrpSpPr>
        <p:grpSpPr>
          <a:xfrm>
            <a:off x="2358888" y="4592787"/>
            <a:ext cx="1106555" cy="184623"/>
            <a:chOff x="2358888" y="4592787"/>
            <a:chExt cx="1106555" cy="18462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B36868A-5167-4E84-B2EB-0FEF758F6F7B}"/>
                </a:ext>
              </a:extLst>
            </p:cNvPr>
            <p:cNvSpPr/>
            <p:nvPr/>
          </p:nvSpPr>
          <p:spPr>
            <a:xfrm>
              <a:off x="2358888" y="4592787"/>
              <a:ext cx="151492" cy="151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4BAA82-0562-4ED7-BA58-97E11461865A}"/>
                </a:ext>
              </a:extLst>
            </p:cNvPr>
            <p:cNvSpPr/>
            <p:nvPr/>
          </p:nvSpPr>
          <p:spPr>
            <a:xfrm>
              <a:off x="2623931" y="4625918"/>
              <a:ext cx="841512" cy="151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1EA9B0-BCCC-4B1F-83DB-69F82575A901}"/>
              </a:ext>
            </a:extLst>
          </p:cNvPr>
          <p:cNvGrpSpPr/>
          <p:nvPr/>
        </p:nvGrpSpPr>
        <p:grpSpPr>
          <a:xfrm>
            <a:off x="5691356" y="4609352"/>
            <a:ext cx="828714" cy="184623"/>
            <a:chOff x="5691356" y="4609352"/>
            <a:chExt cx="828714" cy="1846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6BB808-D9AF-4F21-9031-2BD8E3D24272}"/>
                </a:ext>
              </a:extLst>
            </p:cNvPr>
            <p:cNvSpPr/>
            <p:nvPr/>
          </p:nvSpPr>
          <p:spPr>
            <a:xfrm>
              <a:off x="5691356" y="4609352"/>
              <a:ext cx="151492" cy="151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2DC0C9-23A5-4075-BD95-E8C5F6006D25}"/>
                </a:ext>
              </a:extLst>
            </p:cNvPr>
            <p:cNvSpPr/>
            <p:nvPr/>
          </p:nvSpPr>
          <p:spPr>
            <a:xfrm>
              <a:off x="5956399" y="4642483"/>
              <a:ext cx="563671" cy="151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3D9101-5626-4356-8CA0-40E1466BC284}"/>
              </a:ext>
            </a:extLst>
          </p:cNvPr>
          <p:cNvGrpSpPr/>
          <p:nvPr/>
        </p:nvGrpSpPr>
        <p:grpSpPr>
          <a:xfrm>
            <a:off x="8838747" y="4695040"/>
            <a:ext cx="1087131" cy="158119"/>
            <a:chOff x="8838747" y="4695040"/>
            <a:chExt cx="1087131" cy="15811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F0D05D-3D8F-47E8-A1A3-BA6AE42FEBC0}"/>
                </a:ext>
              </a:extLst>
            </p:cNvPr>
            <p:cNvSpPr/>
            <p:nvPr/>
          </p:nvSpPr>
          <p:spPr>
            <a:xfrm>
              <a:off x="8838747" y="4695040"/>
              <a:ext cx="151492" cy="151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1077E8-A1B1-4742-8B8E-C1BB63AA8960}"/>
                </a:ext>
              </a:extLst>
            </p:cNvPr>
            <p:cNvSpPr/>
            <p:nvPr/>
          </p:nvSpPr>
          <p:spPr>
            <a:xfrm>
              <a:off x="9103790" y="4701667"/>
              <a:ext cx="822088" cy="1514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</p:spTree>
    <p:extLst>
      <p:ext uri="{BB962C8B-B14F-4D97-AF65-F5344CB8AC3E}">
        <p14:creationId xmlns:p14="http://schemas.microsoft.com/office/powerpoint/2010/main" val="41300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821634" y="1127266"/>
            <a:ext cx="1019092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Look at the words. Can you spell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/oy/ words before they disappear? </a:t>
            </a:r>
          </a:p>
          <a:p>
            <a:pPr algn="ctr"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</a:rPr>
              <a:t>(Click anywhere on the screen to start the magic!)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  <a:ea typeface="Times New Roman" panose="02020603050405020304" pitchFamily="18" charset="0"/>
              </a:rPr>
              <a:t>e</a:t>
            </a:r>
            <a:r>
              <a:rPr lang="en-GB" sz="6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njoy     royal     Roy</a:t>
            </a:r>
            <a:endParaRPr lang="en-KY" sz="50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5874F-E3B9-4564-9842-21C8701BA4DA}"/>
              </a:ext>
            </a:extLst>
          </p:cNvPr>
          <p:cNvSpPr/>
          <p:nvPr/>
        </p:nvSpPr>
        <p:spPr>
          <a:xfrm>
            <a:off x="1451110" y="4240542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1CE09D-3BF7-47B9-9843-43237A4A1B58}"/>
              </a:ext>
            </a:extLst>
          </p:cNvPr>
          <p:cNvSpPr/>
          <p:nvPr/>
        </p:nvSpPr>
        <p:spPr>
          <a:xfrm>
            <a:off x="4801220" y="4240542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5B337F-9C27-4F05-A224-EE4AF9B791E0}"/>
              </a:ext>
            </a:extLst>
          </p:cNvPr>
          <p:cNvSpPr/>
          <p:nvPr/>
        </p:nvSpPr>
        <p:spPr>
          <a:xfrm>
            <a:off x="8083824" y="4226042"/>
            <a:ext cx="3074506" cy="1010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Y"/>
          </a:p>
        </p:txBody>
      </p:sp>
    </p:spTree>
    <p:extLst>
      <p:ext uri="{BB962C8B-B14F-4D97-AF65-F5344CB8AC3E}">
        <p14:creationId xmlns:p14="http://schemas.microsoft.com/office/powerpoint/2010/main" val="17504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106018" y="1484243"/>
            <a:ext cx="119799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hese /oy/ words?</a:t>
            </a: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endParaRPr lang="en-GB" sz="66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6600" dirty="0">
                <a:latin typeface="Comic Sans MS" panose="030F0702030302020204" pitchFamily="66" charset="0"/>
              </a:rPr>
              <a:t>annoy     annoying     oys</a:t>
            </a: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6600" dirty="0">
                <a:latin typeface="Comic Sans MS" panose="030F0702030302020204" pitchFamily="66" charset="0"/>
              </a:rPr>
              <a:t>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7A24B4-9D89-4BDB-B377-E4A5940462D6}"/>
              </a:ext>
            </a:extLst>
          </p:cNvPr>
          <p:cNvGrpSpPr/>
          <p:nvPr/>
        </p:nvGrpSpPr>
        <p:grpSpPr>
          <a:xfrm>
            <a:off x="1007165" y="4812073"/>
            <a:ext cx="1908313" cy="145774"/>
            <a:chOff x="1007165" y="4812073"/>
            <a:chExt cx="1908313" cy="14577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99077C-6A49-4F75-847F-5295AC05C4B4}"/>
                </a:ext>
              </a:extLst>
            </p:cNvPr>
            <p:cNvSpPr/>
            <p:nvPr/>
          </p:nvSpPr>
          <p:spPr>
            <a:xfrm>
              <a:off x="1007165" y="4812073"/>
              <a:ext cx="145774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7D3870-3D2C-4892-95CD-706C8BF59A7A}"/>
                </a:ext>
              </a:extLst>
            </p:cNvPr>
            <p:cNvSpPr/>
            <p:nvPr/>
          </p:nvSpPr>
          <p:spPr>
            <a:xfrm>
              <a:off x="1318591" y="4812073"/>
              <a:ext cx="841514" cy="119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A361BC-20CB-49A8-97D8-A107A42D6296}"/>
                </a:ext>
              </a:extLst>
            </p:cNvPr>
            <p:cNvSpPr/>
            <p:nvPr/>
          </p:nvSpPr>
          <p:spPr>
            <a:xfrm>
              <a:off x="2213114" y="4812073"/>
              <a:ext cx="702364" cy="119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973A4F-25BD-4E9A-AB8F-4A1B98470C01}"/>
              </a:ext>
            </a:extLst>
          </p:cNvPr>
          <p:cNvGrpSpPr/>
          <p:nvPr/>
        </p:nvGrpSpPr>
        <p:grpSpPr>
          <a:xfrm>
            <a:off x="4472609" y="4792197"/>
            <a:ext cx="3094386" cy="165650"/>
            <a:chOff x="4472609" y="4792197"/>
            <a:chExt cx="3094386" cy="1656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FDBBAD9-525A-4B42-AC60-7227A8C30AED}"/>
                </a:ext>
              </a:extLst>
            </p:cNvPr>
            <p:cNvSpPr/>
            <p:nvPr/>
          </p:nvSpPr>
          <p:spPr>
            <a:xfrm>
              <a:off x="4472609" y="4812073"/>
              <a:ext cx="145774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0418EAE-49B0-4D0A-8FFB-1F8BA665AF7B}"/>
                </a:ext>
              </a:extLst>
            </p:cNvPr>
            <p:cNvSpPr/>
            <p:nvPr/>
          </p:nvSpPr>
          <p:spPr>
            <a:xfrm>
              <a:off x="4784035" y="4812073"/>
              <a:ext cx="841514" cy="119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FFF580-0188-4058-B2E3-1C8BCFDF9531}"/>
                </a:ext>
              </a:extLst>
            </p:cNvPr>
            <p:cNvSpPr/>
            <p:nvPr/>
          </p:nvSpPr>
          <p:spPr>
            <a:xfrm>
              <a:off x="5678558" y="4812073"/>
              <a:ext cx="702364" cy="119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933127-4C99-4068-A485-1D0931FC6F4D}"/>
                </a:ext>
              </a:extLst>
            </p:cNvPr>
            <p:cNvSpPr/>
            <p:nvPr/>
          </p:nvSpPr>
          <p:spPr>
            <a:xfrm>
              <a:off x="6559829" y="4792197"/>
              <a:ext cx="145774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CE032A-8188-44B4-9552-EC983133E807}"/>
                </a:ext>
              </a:extLst>
            </p:cNvPr>
            <p:cNvSpPr/>
            <p:nvPr/>
          </p:nvSpPr>
          <p:spPr>
            <a:xfrm>
              <a:off x="6804993" y="4798825"/>
              <a:ext cx="762002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780FC1-99C3-4953-A4C6-783BDD16069F}"/>
              </a:ext>
            </a:extLst>
          </p:cNvPr>
          <p:cNvGrpSpPr/>
          <p:nvPr/>
        </p:nvGrpSpPr>
        <p:grpSpPr>
          <a:xfrm>
            <a:off x="8888897" y="4831951"/>
            <a:ext cx="2216430" cy="145774"/>
            <a:chOff x="8888897" y="4831951"/>
            <a:chExt cx="2216430" cy="14577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B08135-B296-4C16-8834-E4299CAE6967}"/>
                </a:ext>
              </a:extLst>
            </p:cNvPr>
            <p:cNvSpPr/>
            <p:nvPr/>
          </p:nvSpPr>
          <p:spPr>
            <a:xfrm>
              <a:off x="9896063" y="4831951"/>
              <a:ext cx="145774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998874-0D19-435C-9079-0EDD7E3E9394}"/>
                </a:ext>
              </a:extLst>
            </p:cNvPr>
            <p:cNvSpPr/>
            <p:nvPr/>
          </p:nvSpPr>
          <p:spPr>
            <a:xfrm>
              <a:off x="10555360" y="4831951"/>
              <a:ext cx="549967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4E82FB7-0147-4352-8152-2E115BE509BC}"/>
                </a:ext>
              </a:extLst>
            </p:cNvPr>
            <p:cNvSpPr/>
            <p:nvPr/>
          </p:nvSpPr>
          <p:spPr>
            <a:xfrm>
              <a:off x="8888897" y="4845204"/>
              <a:ext cx="702364" cy="11926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4AC9C2E-0F96-4855-9940-9A2A7FAF50AD}"/>
                </a:ext>
              </a:extLst>
            </p:cNvPr>
            <p:cNvSpPr/>
            <p:nvPr/>
          </p:nvSpPr>
          <p:spPr>
            <a:xfrm>
              <a:off x="10263815" y="4831951"/>
              <a:ext cx="145774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Y"/>
            </a:p>
          </p:txBody>
        </p:sp>
      </p:grpSp>
    </p:spTree>
    <p:extLst>
      <p:ext uri="{BB962C8B-B14F-4D97-AF65-F5344CB8AC3E}">
        <p14:creationId xmlns:p14="http://schemas.microsoft.com/office/powerpoint/2010/main" val="73368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463826"/>
            <a:ext cx="11979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Can you read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4400" dirty="0">
                <a:latin typeface="Comic Sans MS" panose="030F0702030302020204" pitchFamily="66" charset="0"/>
              </a:rPr>
              <a:t>his?</a:t>
            </a:r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EFD5ED-C6C7-4524-9E85-D624BC8BB95F}"/>
              </a:ext>
            </a:extLst>
          </p:cNvPr>
          <p:cNvSpPr/>
          <p:nvPr/>
        </p:nvSpPr>
        <p:spPr>
          <a:xfrm>
            <a:off x="212036" y="2816086"/>
            <a:ext cx="11979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8000" dirty="0">
                <a:latin typeface="Comic Sans MS" panose="030F0702030302020204" pitchFamily="66" charset="0"/>
              </a:rPr>
              <a:t>Can I play with </a:t>
            </a: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8000" dirty="0">
                <a:latin typeface="Comic Sans MS" panose="030F0702030302020204" pitchFamily="66" charset="0"/>
              </a:rPr>
              <a:t>his </a:t>
            </a: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8000" dirty="0">
                <a:latin typeface="Comic Sans MS" panose="030F0702030302020204" pitchFamily="66" charset="0"/>
              </a:rPr>
              <a:t>oy?</a:t>
            </a:r>
          </a:p>
        </p:txBody>
      </p:sp>
    </p:spTree>
    <p:extLst>
      <p:ext uri="{BB962C8B-B14F-4D97-AF65-F5344CB8AC3E}">
        <p14:creationId xmlns:p14="http://schemas.microsoft.com/office/powerpoint/2010/main" val="63509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3C6645-A94C-410B-8F6E-268C819DF079}"/>
              </a:ext>
            </a:extLst>
          </p:cNvPr>
          <p:cNvSpPr/>
          <p:nvPr/>
        </p:nvSpPr>
        <p:spPr>
          <a:xfrm>
            <a:off x="212036" y="1855303"/>
            <a:ext cx="119799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Well done Starfish!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</a:rPr>
              <a:t>You completed Day 1!</a:t>
            </a:r>
          </a:p>
          <a:p>
            <a:pPr algn="ctr">
              <a:spcAft>
                <a:spcPts val="0"/>
              </a:spcAft>
            </a:pPr>
            <a:endParaRPr lang="en-GB" sz="4400" dirty="0">
              <a:latin typeface="Comic Sans MS" panose="030F0702030302020204" pitchFamily="66" charset="0"/>
            </a:endParaRPr>
          </a:p>
          <a:p>
            <a:pPr algn="ctr">
              <a:spcAft>
                <a:spcPts val="0"/>
              </a:spcAft>
            </a:pPr>
            <a:r>
              <a:rPr lang="en-GB" sz="4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3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635</Words>
  <Application>Microsoft Office PowerPoint</Application>
  <PresentationFormat>Widescreen</PresentationFormat>
  <Paragraphs>198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Office Theme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Starfish Group Phonics Phase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Group Phonics Phase 5</dc:title>
  <dc:creator>Helen Wade</dc:creator>
  <cp:lastModifiedBy>Helen Wade</cp:lastModifiedBy>
  <cp:revision>21</cp:revision>
  <dcterms:created xsi:type="dcterms:W3CDTF">2020-03-22T19:06:16Z</dcterms:created>
  <dcterms:modified xsi:type="dcterms:W3CDTF">2020-03-30T03:29:13Z</dcterms:modified>
</cp:coreProperties>
</file>