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6" r:id="rId2"/>
    <p:sldId id="257" r:id="rId3"/>
    <p:sldId id="269" r:id="rId4"/>
    <p:sldId id="265" r:id="rId5"/>
    <p:sldId id="270" r:id="rId6"/>
    <p:sldId id="266" r:id="rId7"/>
    <p:sldId id="271" r:id="rId8"/>
    <p:sldId id="264" r:id="rId9"/>
    <p:sldId id="272" r:id="rId10"/>
    <p:sldId id="268" r:id="rId11"/>
    <p:sldId id="274" r:id="rId12"/>
    <p:sldId id="273" r:id="rId13"/>
    <p:sldId id="275" r:id="rId14"/>
    <p:sldId id="276" r:id="rId15"/>
    <p:sldId id="278" r:id="rId16"/>
    <p:sldId id="277" r:id="rId17"/>
    <p:sldId id="279" r:id="rId18"/>
    <p:sldId id="267" r:id="rId19"/>
    <p:sldId id="280" r:id="rId20"/>
    <p:sldId id="263" r:id="rId21"/>
    <p:sldId id="281" r:id="rId22"/>
    <p:sldId id="282" r:id="rId23"/>
    <p:sldId id="261" r:id="rId24"/>
    <p:sldId id="285" r:id="rId25"/>
    <p:sldId id="283" r:id="rId26"/>
    <p:sldId id="262" r:id="rId27"/>
    <p:sldId id="286" r:id="rId28"/>
    <p:sldId id="288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284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0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9" r:id="rId90"/>
    <p:sldId id="348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</p:sldIdLst>
  <p:sldSz cx="12192000" cy="6858000"/>
  <p:notesSz cx="6858000" cy="9144000"/>
  <p:defaultTextStyle>
    <a:defPPr>
      <a:defRPr lang="en-K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7614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650E-32B2-460B-8870-B5D621610F86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BFA0-0064-49BD-8EF4-DE74627885D7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3129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BFA0-0064-49BD-8EF4-DE74627885D7}" type="slidenum">
              <a:rPr lang="en-KY" smtClean="0"/>
              <a:t>88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2878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72F-E0BC-44DA-9A1C-58B06F2E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B05D-31AD-4590-948C-B49D08FB6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F3E2-C7B6-40C4-A860-36F1232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9779-7825-4908-954D-C8F0F330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E193-73F3-4A8E-9E91-20498BC7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5263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C65A-BEF0-4EAD-B919-44FE5D9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84FC-E979-4764-8CB5-FD9AD66B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7DE9-22BB-4BFC-AFD9-1336A85C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F170-6C89-4B87-BBD5-559894C7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E23-A7F3-49A3-9095-367ACFEB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0042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81B27-2B8D-46CB-B4EE-7A6085CEF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CEE4-D3FC-422C-85F8-C1E6A24E7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7007-D94E-4FEB-BF02-62614A2C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D8C9-49D6-430C-98CB-BC2E80C1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655-A080-4BDD-BDEC-D1835391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93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8391-9CB1-41AC-B835-C2CBA59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09E-2CE9-4217-9687-D8DAB576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28BE-59DA-4AB8-94F1-CC80F9F6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0077-A6B2-4146-96AA-B91A28F6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1CA2-7FC2-4D61-8887-4B6766F5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8009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D052-4278-4740-9798-D6FD09B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0698-5CA6-4D4E-BD5E-0EAD2A38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A131-A01C-4438-A6FC-E5057468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519F-E070-4A24-80B8-430303F0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9FD7-2790-47A2-939F-881577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4947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9398-1C17-44D8-85F2-36B1C702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1A76-CAB0-4FAA-A59D-09EB443DB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9B75-266D-48FB-A59B-0F010545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4E3C-92A3-402C-B4BB-91127658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7EFF-48F3-4AC1-B879-7F3A872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CFF59-BD06-4D65-AB88-2B19CE6D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2831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ABA-A3EB-47ED-BC53-0CAC706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A080-F45A-4186-B95D-1672ACF2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CAC9D-5119-4978-B0FB-DBD66C17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5225-E38B-4EE2-95FD-1DCE6983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A3B9-647C-4D28-AE93-5C66F62C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0570-0F91-436D-9390-50F60E66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8C5A9-5751-4F08-AA7A-937BD594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BF380-D987-4620-A3B7-431D057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92405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D4F-9311-4AF4-B675-B56F70F2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38F93-DC5D-4D64-85B4-BAFDFE92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D20A-1AED-4CCE-9C4A-0D897C77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002B4-9FD5-4BD4-8FBF-FC99E793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412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EB462-217F-45E2-9265-6158DE90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665F5-50BB-4389-983E-A1B087C4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A295-C3EB-4522-A138-EF888290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432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463-BC3A-4901-94E5-1F3C3ED1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8671-C5C0-4932-8469-451F8E8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9648-5D1E-4862-BC4A-7572D5C5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8985-6213-49E8-81CA-602E106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03E36-9D06-4B24-85A3-082F2B05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54E22-E4C2-4FEC-93EA-36E93B66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5897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57A1-03F5-437B-8705-383FF42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7E3A-5AAE-4121-B51A-B762A27F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276F-4000-418C-A0F4-383DF34A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91033-784C-4102-80FB-1A339EC5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578F-16D9-440A-82D2-6FE74AB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975C-5AF5-4D3E-94B2-9320D784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1986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CB992-7EFE-4A42-AA99-ADC616B7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FC7B-D655-46C3-8A46-F4E816E2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6580-F27A-45BD-9203-B31E524D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91F1-4328-4F06-8A80-E9995BEC3917}" type="datetimeFigureOut">
              <a:rPr lang="en-KY" smtClean="0"/>
              <a:t>22/03/2020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7E6C-4014-4299-AF39-001F69C3F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4874-8BBE-4105-857E-8C521F6B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18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Monday March 23,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1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43089" r="50643" b="32321"/>
          <a:stretch/>
        </p:blipFill>
        <p:spPr>
          <a:xfrm>
            <a:off x="3916232" y="1749212"/>
            <a:ext cx="4067987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37BE6-7C37-4857-8873-9CDBB838A74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526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9" t="43089" r="36630" b="32321"/>
          <a:stretch/>
        </p:blipFill>
        <p:spPr>
          <a:xfrm>
            <a:off x="3942521" y="2057872"/>
            <a:ext cx="4015409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412AC7-92F2-42E6-A947-69AFB09A63B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45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67795" r="50662" b="6645"/>
          <a:stretch/>
        </p:blipFill>
        <p:spPr>
          <a:xfrm>
            <a:off x="3670768" y="1714138"/>
            <a:ext cx="4240780" cy="43836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D4492-E253-4FFF-9CA0-006D7511FC2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504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57D0D7-728E-41F0-9748-8AE01ED14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14668" r="50706" b="60742"/>
          <a:stretch/>
        </p:blipFill>
        <p:spPr>
          <a:xfrm>
            <a:off x="3698852" y="1880534"/>
            <a:ext cx="4194303" cy="4217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2477E-C3B3-47B8-83BC-2D89E79349D1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681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600" r="50489" b="35560"/>
          <a:stretch/>
        </p:blipFill>
        <p:spPr>
          <a:xfrm>
            <a:off x="3995530" y="1683026"/>
            <a:ext cx="3909391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CC665D-7A68-4581-BFDD-43DB98F5920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9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58" t="39600" r="36522" b="35560"/>
          <a:stretch/>
        </p:blipFill>
        <p:spPr>
          <a:xfrm>
            <a:off x="3896139" y="2188993"/>
            <a:ext cx="3896139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82776-E450-44F7-AA20-25AA9661159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954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5061" r="50510" b="9931"/>
          <a:stretch/>
        </p:blipFill>
        <p:spPr>
          <a:xfrm>
            <a:off x="3511826" y="1843781"/>
            <a:ext cx="4333461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459A2-9B03-4F22-84A7-10A0FA21275A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377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3" t="65061" r="36522" b="9931"/>
          <a:stretch/>
        </p:blipFill>
        <p:spPr>
          <a:xfrm>
            <a:off x="3631095" y="1728941"/>
            <a:ext cx="4280452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8A2E6-E778-4FF0-A635-1E51723C6F59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783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16454" r="50536" b="59213"/>
          <a:stretch/>
        </p:blipFill>
        <p:spPr>
          <a:xfrm>
            <a:off x="3876737" y="1692875"/>
            <a:ext cx="414697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EC00B-A503-435B-AB4E-027C0018CB6C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059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0" t="16454" r="36306" b="59213"/>
          <a:stretch/>
        </p:blipFill>
        <p:spPr>
          <a:xfrm>
            <a:off x="3989336" y="1706127"/>
            <a:ext cx="421332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C9F46B-0F77-4419-91E2-4B051E635F6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40BAD-9B4C-4114-883D-822FEA98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41007" r="50436" b="34247"/>
          <a:stretch/>
        </p:blipFill>
        <p:spPr>
          <a:xfrm>
            <a:off x="940905" y="1466203"/>
            <a:ext cx="4598504" cy="4634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87BE51-DDC7-4034-AF3B-0F91E887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8" t="65754" r="50438" b="9162"/>
          <a:stretch/>
        </p:blipFill>
        <p:spPr>
          <a:xfrm>
            <a:off x="6811617" y="1466203"/>
            <a:ext cx="4598504" cy="4698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D6AFE-5005-44A4-B772-650806BE644E}"/>
              </a:ext>
            </a:extLst>
          </p:cNvPr>
          <p:cNvSpPr/>
          <p:nvPr/>
        </p:nvSpPr>
        <p:spPr>
          <a:xfrm>
            <a:off x="2902226" y="3397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3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9" t="43089" r="36630" b="32321"/>
          <a:stretch/>
        </p:blipFill>
        <p:spPr>
          <a:xfrm>
            <a:off x="3942521" y="2057872"/>
            <a:ext cx="4015409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412AC7-92F2-42E6-A947-69AFB09A63B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356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21436" r="50530" b="54150"/>
          <a:stretch/>
        </p:blipFill>
        <p:spPr>
          <a:xfrm>
            <a:off x="1568451" y="1683026"/>
            <a:ext cx="4282384" cy="4253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869EF-D390-4DCF-A764-44194A17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9" t="21436" r="36413" b="54150"/>
          <a:stretch/>
        </p:blipFill>
        <p:spPr>
          <a:xfrm>
            <a:off x="6453809" y="1683026"/>
            <a:ext cx="4282384" cy="4253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477EE-7366-4424-BA02-6828CEFB2BDC}"/>
              </a:ext>
            </a:extLst>
          </p:cNvPr>
          <p:cNvSpPr/>
          <p:nvPr/>
        </p:nvSpPr>
        <p:spPr>
          <a:xfrm>
            <a:off x="2902226" y="5670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31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6586" r="50553" b="29265"/>
          <a:stretch/>
        </p:blipFill>
        <p:spPr>
          <a:xfrm>
            <a:off x="3631095" y="1506136"/>
            <a:ext cx="4638262" cy="4565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75AD3-0E5B-476E-9960-A0FB0DA8A8BF}"/>
              </a:ext>
            </a:extLst>
          </p:cNvPr>
          <p:cNvSpPr/>
          <p:nvPr/>
        </p:nvSpPr>
        <p:spPr>
          <a:xfrm>
            <a:off x="2902226" y="4327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661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95130" y="428178"/>
            <a:ext cx="106017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omic Sans MS" panose="030F0702030302020204" pitchFamily="66" charset="0"/>
              </a:rPr>
              <a:t>What is this sound?</a:t>
            </a: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105129-9085-498A-AB47-3F17E416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5" t="44442" r="45869" b="32358"/>
          <a:stretch/>
        </p:blipFill>
        <p:spPr>
          <a:xfrm>
            <a:off x="4234069" y="1535512"/>
            <a:ext cx="3723861" cy="37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494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583180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</a:t>
            </a:r>
            <a:r>
              <a:rPr lang="en-GB" sz="4400" dirty="0" err="1">
                <a:latin typeface="Comic Sans MS" panose="030F0702030302020204" pitchFamily="66" charset="0"/>
              </a:rPr>
              <a:t>ea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eat        sea        bead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AD7231-0FA5-4404-9846-5B9FD5C5AA29}"/>
              </a:ext>
            </a:extLst>
          </p:cNvPr>
          <p:cNvGrpSpPr/>
          <p:nvPr/>
        </p:nvGrpSpPr>
        <p:grpSpPr>
          <a:xfrm>
            <a:off x="1981201" y="4605810"/>
            <a:ext cx="1066347" cy="191931"/>
            <a:chOff x="1981201" y="4605810"/>
            <a:chExt cx="1066347" cy="1919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C36675B-A004-4E30-9FCC-3CBCFEBC15DF}"/>
                </a:ext>
              </a:extLst>
            </p:cNvPr>
            <p:cNvSpPr/>
            <p:nvPr/>
          </p:nvSpPr>
          <p:spPr>
            <a:xfrm>
              <a:off x="2875723" y="4625916"/>
              <a:ext cx="171825" cy="171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5B650B-3AAF-4D5B-A4EF-E48A6E0B0945}"/>
                </a:ext>
              </a:extLst>
            </p:cNvPr>
            <p:cNvSpPr/>
            <p:nvPr/>
          </p:nvSpPr>
          <p:spPr>
            <a:xfrm>
              <a:off x="1981201" y="4605810"/>
              <a:ext cx="735495" cy="1919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9C31C4-FAC5-4E98-BBDD-5BD9EF706967}"/>
              </a:ext>
            </a:extLst>
          </p:cNvPr>
          <p:cNvGrpSpPr/>
          <p:nvPr/>
        </p:nvGrpSpPr>
        <p:grpSpPr>
          <a:xfrm rot="10800000">
            <a:off x="5261114" y="4615862"/>
            <a:ext cx="1066347" cy="191931"/>
            <a:chOff x="1981201" y="4605810"/>
            <a:chExt cx="1066347" cy="1919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6376E6-84CC-466B-BBE4-91B579B830C3}"/>
                </a:ext>
              </a:extLst>
            </p:cNvPr>
            <p:cNvSpPr/>
            <p:nvPr/>
          </p:nvSpPr>
          <p:spPr>
            <a:xfrm>
              <a:off x="2875723" y="4625916"/>
              <a:ext cx="171825" cy="171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6DC4EB-8F01-4F09-B1E7-EA310DC2F16A}"/>
                </a:ext>
              </a:extLst>
            </p:cNvPr>
            <p:cNvSpPr/>
            <p:nvPr/>
          </p:nvSpPr>
          <p:spPr>
            <a:xfrm>
              <a:off x="1981201" y="4605810"/>
              <a:ext cx="735495" cy="1919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BFB7-98D3-41C2-82B7-221B824C609D}"/>
              </a:ext>
            </a:extLst>
          </p:cNvPr>
          <p:cNvGrpSpPr/>
          <p:nvPr/>
        </p:nvGrpSpPr>
        <p:grpSpPr>
          <a:xfrm>
            <a:off x="8669556" y="4632769"/>
            <a:ext cx="1516922" cy="191931"/>
            <a:chOff x="8669556" y="4632769"/>
            <a:chExt cx="1516922" cy="1919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2B7BA7-7F22-4A5F-9480-74067C12EC7E}"/>
                </a:ext>
              </a:extLst>
            </p:cNvPr>
            <p:cNvSpPr/>
            <p:nvPr/>
          </p:nvSpPr>
          <p:spPr>
            <a:xfrm rot="10800000">
              <a:off x="8669556" y="4632769"/>
              <a:ext cx="171825" cy="171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2C9E22-6160-499D-A6C6-D8EF020289DF}"/>
                </a:ext>
              </a:extLst>
            </p:cNvPr>
            <p:cNvSpPr/>
            <p:nvPr/>
          </p:nvSpPr>
          <p:spPr>
            <a:xfrm rot="10800000">
              <a:off x="9000408" y="4632769"/>
              <a:ext cx="735495" cy="1919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F30D42-8979-4A46-A61E-1D889FF70333}"/>
                </a:ext>
              </a:extLst>
            </p:cNvPr>
            <p:cNvSpPr/>
            <p:nvPr/>
          </p:nvSpPr>
          <p:spPr>
            <a:xfrm rot="10800000">
              <a:off x="10014653" y="4652649"/>
              <a:ext cx="171825" cy="171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13173033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450572" y="623684"/>
            <a:ext cx="111053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Look at these /</a:t>
            </a:r>
            <a:r>
              <a:rPr lang="en-GB" sz="3000" dirty="0" err="1">
                <a:latin typeface="Comic Sans MS" panose="030F0702030302020204" pitchFamily="66" charset="0"/>
              </a:rPr>
              <a:t>ie</a:t>
            </a:r>
            <a:r>
              <a:rPr lang="en-GB" sz="3000" dirty="0">
                <a:latin typeface="Comic Sans MS" panose="030F0702030302020204" pitchFamily="66" charset="0"/>
              </a:rPr>
              <a:t>/ words carefully. Now ask an adult to read them to you. Can you spell them without looking? Remember to use your sound buttons!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seat       beat       read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697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</a:t>
            </a:r>
            <a:r>
              <a:rPr lang="en-GB" sz="4400" dirty="0" err="1">
                <a:latin typeface="Comic Sans MS" panose="030F0702030302020204" pitchFamily="66" charset="0"/>
              </a:rPr>
              <a:t>ea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treat     meat     steamy</a:t>
            </a:r>
          </a:p>
        </p:txBody>
      </p:sp>
    </p:spTree>
    <p:extLst>
      <p:ext uri="{BB962C8B-B14F-4D97-AF65-F5344CB8AC3E}">
        <p14:creationId xmlns:p14="http://schemas.microsoft.com/office/powerpoint/2010/main" val="1799556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463825" y="981951"/>
            <a:ext cx="1126434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b="1" u="sng" dirty="0">
                <a:latin typeface="Comic Sans MS" panose="030F0702030302020204" pitchFamily="66" charset="0"/>
              </a:rPr>
              <a:t>Spelling countdown!</a:t>
            </a:r>
          </a:p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Ask an adult to sneak a peek at the words under the blue boxes, then tell you what they are. Can you spell them before they countdown from 10 to 0?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repeat     heat     least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A499A-FF54-4BEB-B941-3572F8B236AA}"/>
              </a:ext>
            </a:extLst>
          </p:cNvPr>
          <p:cNvSpPr/>
          <p:nvPr/>
        </p:nvSpPr>
        <p:spPr>
          <a:xfrm>
            <a:off x="4777410" y="4279893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A5726-A2FA-49A9-815C-BFEF670E3C4B}"/>
              </a:ext>
            </a:extLst>
          </p:cNvPr>
          <p:cNvSpPr/>
          <p:nvPr/>
        </p:nvSpPr>
        <p:spPr>
          <a:xfrm>
            <a:off x="8415123" y="4279893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01126-A73B-444B-A2AD-5B87D918DC83}"/>
              </a:ext>
            </a:extLst>
          </p:cNvPr>
          <p:cNvSpPr/>
          <p:nvPr/>
        </p:nvSpPr>
        <p:spPr>
          <a:xfrm>
            <a:off x="1265580" y="4279893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7707441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Write this sentence independently.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Tom eats peas with his meat.</a:t>
            </a:r>
          </a:p>
        </p:txBody>
      </p:sp>
    </p:spTree>
    <p:extLst>
      <p:ext uri="{BB962C8B-B14F-4D97-AF65-F5344CB8AC3E}">
        <p14:creationId xmlns:p14="http://schemas.microsoft.com/office/powerpoint/2010/main" val="10517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948069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4!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That’s it for this week 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3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67795" r="50662" b="6645"/>
          <a:stretch/>
        </p:blipFill>
        <p:spPr>
          <a:xfrm>
            <a:off x="3670768" y="1714138"/>
            <a:ext cx="4240780" cy="43836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D4492-E253-4FFF-9CA0-006D7511FC2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7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57D0D7-728E-41F0-9748-8AE01ED14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14668" r="50706" b="60742"/>
          <a:stretch/>
        </p:blipFill>
        <p:spPr>
          <a:xfrm>
            <a:off x="3698852" y="1880534"/>
            <a:ext cx="4194303" cy="4217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2477E-C3B3-47B8-83BC-2D89E79349D1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2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600" r="50489" b="35560"/>
          <a:stretch/>
        </p:blipFill>
        <p:spPr>
          <a:xfrm>
            <a:off x="3995530" y="1683026"/>
            <a:ext cx="3909391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CC665D-7A68-4581-BFDD-43DB98F5920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3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58" t="39600" r="36522" b="35560"/>
          <a:stretch/>
        </p:blipFill>
        <p:spPr>
          <a:xfrm>
            <a:off x="3896139" y="2188993"/>
            <a:ext cx="3896139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82776-E450-44F7-AA20-25AA9661159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5061" r="50510" b="9931"/>
          <a:stretch/>
        </p:blipFill>
        <p:spPr>
          <a:xfrm>
            <a:off x="3511826" y="1843781"/>
            <a:ext cx="4333461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459A2-9B03-4F22-84A7-10A0FA21275A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1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3" t="65061" r="36522" b="9931"/>
          <a:stretch/>
        </p:blipFill>
        <p:spPr>
          <a:xfrm>
            <a:off x="3631095" y="1728941"/>
            <a:ext cx="4280452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8A2E6-E778-4FF0-A635-1E51723C6F59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2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16454" r="50536" b="59213"/>
          <a:stretch/>
        </p:blipFill>
        <p:spPr>
          <a:xfrm>
            <a:off x="3876737" y="1692875"/>
            <a:ext cx="414697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EC00B-A503-435B-AB4E-027C0018CB6C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6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0" t="16454" r="36306" b="59213"/>
          <a:stretch/>
        </p:blipFill>
        <p:spPr>
          <a:xfrm>
            <a:off x="3989336" y="1706127"/>
            <a:ext cx="421332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C9F46B-0F77-4419-91E2-4B051E635F6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4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6C6D4-F6E1-4C79-AC01-FC7788534B4E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5" t="15056" r="50758" b="60198"/>
          <a:stretch/>
        </p:blipFill>
        <p:spPr>
          <a:xfrm>
            <a:off x="3823252" y="1860408"/>
            <a:ext cx="4253947" cy="42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40BAD-9B4C-4114-883D-822FEA98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41007" r="50436" b="34247"/>
          <a:stretch/>
        </p:blipFill>
        <p:spPr>
          <a:xfrm>
            <a:off x="940905" y="1466203"/>
            <a:ext cx="4598504" cy="4634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87BE51-DDC7-4034-AF3B-0F91E887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8" t="65754" r="50438" b="9162"/>
          <a:stretch/>
        </p:blipFill>
        <p:spPr>
          <a:xfrm>
            <a:off x="6811617" y="1466203"/>
            <a:ext cx="4598504" cy="4698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D6AFE-5005-44A4-B772-650806BE644E}"/>
              </a:ext>
            </a:extLst>
          </p:cNvPr>
          <p:cNvSpPr/>
          <p:nvPr/>
        </p:nvSpPr>
        <p:spPr>
          <a:xfrm>
            <a:off x="2902226" y="3397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21436" r="50530" b="54150"/>
          <a:stretch/>
        </p:blipFill>
        <p:spPr>
          <a:xfrm>
            <a:off x="1568451" y="1683026"/>
            <a:ext cx="4282384" cy="4253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869EF-D390-4DCF-A764-44194A17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9" t="21436" r="36413" b="54150"/>
          <a:stretch/>
        </p:blipFill>
        <p:spPr>
          <a:xfrm>
            <a:off x="6453809" y="1683026"/>
            <a:ext cx="4282384" cy="4253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477EE-7366-4424-BA02-6828CEFB2BDC}"/>
              </a:ext>
            </a:extLst>
          </p:cNvPr>
          <p:cNvSpPr/>
          <p:nvPr/>
        </p:nvSpPr>
        <p:spPr>
          <a:xfrm>
            <a:off x="2902226" y="5670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1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6586" r="50553" b="29265"/>
          <a:stretch/>
        </p:blipFill>
        <p:spPr>
          <a:xfrm>
            <a:off x="3631095" y="1506136"/>
            <a:ext cx="4638262" cy="4565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75AD3-0E5B-476E-9960-A0FB0DA8A8BF}"/>
              </a:ext>
            </a:extLst>
          </p:cNvPr>
          <p:cNvSpPr/>
          <p:nvPr/>
        </p:nvSpPr>
        <p:spPr>
          <a:xfrm>
            <a:off x="2902226" y="4327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6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000" b="1" dirty="0">
                <a:latin typeface="Comic Sans MS" panose="030F0702030302020204" pitchFamily="66" charset="0"/>
              </a:rPr>
              <a:t>It usually comes at the end of a word.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88243-0817-41D8-BC89-B3DB76C90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0" t="21629" r="58695" b="55219"/>
          <a:stretch/>
        </p:blipFill>
        <p:spPr>
          <a:xfrm>
            <a:off x="4147929" y="1315777"/>
            <a:ext cx="3710607" cy="3734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0296A1-F980-435A-BFE9-A3CB086B3F77}"/>
              </a:ext>
            </a:extLst>
          </p:cNvPr>
          <p:cNvSpPr/>
          <p:nvPr/>
        </p:nvSpPr>
        <p:spPr>
          <a:xfrm>
            <a:off x="2955232" y="3737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80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>
                <a:latin typeface="Comic Sans MS" panose="030F0702030302020204" pitchFamily="66" charset="0"/>
              </a:rPr>
              <a:t>How else can you spell it?</a:t>
            </a:r>
          </a:p>
          <a:p>
            <a:pPr algn="ctr">
              <a:spcAft>
                <a:spcPts val="0"/>
              </a:spcAft>
            </a:pPr>
            <a:endParaRPr lang="en-GB" sz="4000" b="1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20000" b="1" dirty="0">
                <a:latin typeface="Comic Sans MS" panose="030F0702030302020204" pitchFamily="66" charset="0"/>
              </a:rPr>
              <a:t>ai</a:t>
            </a:r>
          </a:p>
          <a:p>
            <a:pPr algn="ctr">
              <a:spcAft>
                <a:spcPts val="0"/>
              </a:spcAft>
            </a:pPr>
            <a:endParaRPr lang="en-GB" sz="4000" b="1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000" b="1" dirty="0">
                <a:effectLst/>
                <a:latin typeface="Comic Sans MS" panose="030F0702030302020204" pitchFamily="66" charset="0"/>
              </a:rPr>
              <a:t>This spelling is us</a:t>
            </a:r>
            <a:r>
              <a:rPr lang="en-GB" sz="4000" b="1" dirty="0">
                <a:latin typeface="Comic Sans MS" panose="030F0702030302020204" pitchFamily="66" charset="0"/>
              </a:rPr>
              <a:t>ually found in the middle of a word.</a:t>
            </a:r>
            <a:endParaRPr lang="en-KY" sz="4000" b="1" dirty="0"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17F776-8E1A-42DD-BA7D-D386FF984C80}"/>
              </a:ext>
            </a:extLst>
          </p:cNvPr>
          <p:cNvGrpSpPr/>
          <p:nvPr/>
        </p:nvGrpSpPr>
        <p:grpSpPr>
          <a:xfrm>
            <a:off x="3770243" y="1374915"/>
            <a:ext cx="4651513" cy="3816626"/>
            <a:chOff x="3770243" y="1374915"/>
            <a:chExt cx="4651513" cy="38166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E37985-7262-45DA-84C5-A32829849201}"/>
                </a:ext>
              </a:extLst>
            </p:cNvPr>
            <p:cNvSpPr/>
            <p:nvPr/>
          </p:nvSpPr>
          <p:spPr>
            <a:xfrm>
              <a:off x="3770243" y="1374915"/>
              <a:ext cx="4651513" cy="381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AFE910-596B-4ADA-933B-17EE61C6ACE1}"/>
                </a:ext>
              </a:extLst>
            </p:cNvPr>
            <p:cNvSpPr txBox="1"/>
            <p:nvPr/>
          </p:nvSpPr>
          <p:spPr>
            <a:xfrm>
              <a:off x="4870173" y="2929285"/>
              <a:ext cx="2451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Click on this blue box to reveal the answer</a:t>
              </a:r>
              <a:endParaRPr lang="en-KY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477079"/>
            <a:ext cx="119799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b="1" u="sng" dirty="0">
                <a:latin typeface="Comic Sans MS" panose="030F0702030302020204" pitchFamily="66" charset="0"/>
              </a:rPr>
              <a:t>Can you read these /ay/ words?</a:t>
            </a:r>
          </a:p>
          <a:p>
            <a:pPr algn="ctr">
              <a:spcAft>
                <a:spcPts val="0"/>
              </a:spcAft>
            </a:pPr>
            <a:r>
              <a:rPr lang="en-GB" sz="4400" b="1" u="sng" dirty="0">
                <a:latin typeface="Comic Sans MS" panose="030F0702030302020204" pitchFamily="66" charset="0"/>
              </a:rPr>
              <a:t>Use the red sound buttons to help you.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day          play          may</a:t>
            </a:r>
          </a:p>
          <a:p>
            <a:pPr algn="ctr">
              <a:spcAft>
                <a:spcPts val="0"/>
              </a:spcAft>
            </a:pPr>
            <a:endParaRPr lang="en-GB" sz="7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spray          stray          delay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E982A0-DCBB-4989-BE1E-925017135AC2}"/>
              </a:ext>
            </a:extLst>
          </p:cNvPr>
          <p:cNvGrpSpPr/>
          <p:nvPr/>
        </p:nvGrpSpPr>
        <p:grpSpPr>
          <a:xfrm>
            <a:off x="1524000" y="3551584"/>
            <a:ext cx="1086678" cy="159026"/>
            <a:chOff x="1524000" y="3551584"/>
            <a:chExt cx="1086678" cy="1590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F2F786-3AA8-405C-A593-A9C60B0A41B7}"/>
                </a:ext>
              </a:extLst>
            </p:cNvPr>
            <p:cNvSpPr/>
            <p:nvPr/>
          </p:nvSpPr>
          <p:spPr>
            <a:xfrm>
              <a:off x="1524000" y="3551584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B746D4-3285-4154-9A25-75ED6DE88BED}"/>
                </a:ext>
              </a:extLst>
            </p:cNvPr>
            <p:cNvSpPr/>
            <p:nvPr/>
          </p:nvSpPr>
          <p:spPr>
            <a:xfrm>
              <a:off x="1901686" y="3558212"/>
              <a:ext cx="708992" cy="152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6F5E81-FA28-48F9-9F55-0447B379D16C}"/>
              </a:ext>
            </a:extLst>
          </p:cNvPr>
          <p:cNvGrpSpPr/>
          <p:nvPr/>
        </p:nvGrpSpPr>
        <p:grpSpPr>
          <a:xfrm>
            <a:off x="5347251" y="3644349"/>
            <a:ext cx="1355034" cy="165654"/>
            <a:chOff x="5347251" y="3644349"/>
            <a:chExt cx="1355034" cy="1656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36F35B-653C-429C-91CD-59CB4C135F4E}"/>
                </a:ext>
              </a:extLst>
            </p:cNvPr>
            <p:cNvSpPr/>
            <p:nvPr/>
          </p:nvSpPr>
          <p:spPr>
            <a:xfrm>
              <a:off x="5347251" y="3644349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85BC06-087C-4E62-86AE-10358E75F926}"/>
                </a:ext>
              </a:extLst>
            </p:cNvPr>
            <p:cNvSpPr/>
            <p:nvPr/>
          </p:nvSpPr>
          <p:spPr>
            <a:xfrm>
              <a:off x="5993293" y="3650977"/>
              <a:ext cx="708992" cy="152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18F49D-02C5-4B8B-9AAF-BDDC86EE668F}"/>
                </a:ext>
              </a:extLst>
            </p:cNvPr>
            <p:cNvSpPr/>
            <p:nvPr/>
          </p:nvSpPr>
          <p:spPr>
            <a:xfrm>
              <a:off x="5711684" y="3650977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B4977F-17A5-47D6-9C22-64FB344C2B86}"/>
              </a:ext>
            </a:extLst>
          </p:cNvPr>
          <p:cNvGrpSpPr/>
          <p:nvPr/>
        </p:nvGrpSpPr>
        <p:grpSpPr>
          <a:xfrm>
            <a:off x="9581322" y="3644349"/>
            <a:ext cx="1086678" cy="159026"/>
            <a:chOff x="1524000" y="3551584"/>
            <a:chExt cx="1086678" cy="1590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2242B9-AE22-4935-8A46-1D3D32ECAEFC}"/>
                </a:ext>
              </a:extLst>
            </p:cNvPr>
            <p:cNvSpPr/>
            <p:nvPr/>
          </p:nvSpPr>
          <p:spPr>
            <a:xfrm>
              <a:off x="1524000" y="3551584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0747F6-0DC7-4BA3-A9DA-8D2AFEE94048}"/>
                </a:ext>
              </a:extLst>
            </p:cNvPr>
            <p:cNvSpPr/>
            <p:nvPr/>
          </p:nvSpPr>
          <p:spPr>
            <a:xfrm>
              <a:off x="1901686" y="3558212"/>
              <a:ext cx="708992" cy="152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75C5-52DE-4D2C-BA0D-C83CB17B944A}"/>
              </a:ext>
            </a:extLst>
          </p:cNvPr>
          <p:cNvGrpSpPr/>
          <p:nvPr/>
        </p:nvGrpSpPr>
        <p:grpSpPr>
          <a:xfrm>
            <a:off x="546652" y="5797829"/>
            <a:ext cx="1964634" cy="198784"/>
            <a:chOff x="546652" y="5797829"/>
            <a:chExt cx="1964634" cy="19878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60C2B7-9783-44A1-BB63-92DA331F74D1}"/>
                </a:ext>
              </a:extLst>
            </p:cNvPr>
            <p:cNvSpPr/>
            <p:nvPr/>
          </p:nvSpPr>
          <p:spPr>
            <a:xfrm>
              <a:off x="546652" y="5811079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1FA3879-0A10-4C60-866E-2D523CB11CA7}"/>
                </a:ext>
              </a:extLst>
            </p:cNvPr>
            <p:cNvSpPr/>
            <p:nvPr/>
          </p:nvSpPr>
          <p:spPr>
            <a:xfrm>
              <a:off x="1802294" y="5797829"/>
              <a:ext cx="708992" cy="152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C1DC49-5506-4024-9F5F-ECD1B7BE91D9}"/>
                </a:ext>
              </a:extLst>
            </p:cNvPr>
            <p:cNvSpPr/>
            <p:nvPr/>
          </p:nvSpPr>
          <p:spPr>
            <a:xfrm>
              <a:off x="911085" y="5817707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81B6AB6-E2B1-498F-863F-64745AC04967}"/>
                </a:ext>
              </a:extLst>
            </p:cNvPr>
            <p:cNvSpPr/>
            <p:nvPr/>
          </p:nvSpPr>
          <p:spPr>
            <a:xfrm>
              <a:off x="1408039" y="5837587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ACCC0C-F1CC-4357-A140-7F9E61814D79}"/>
              </a:ext>
            </a:extLst>
          </p:cNvPr>
          <p:cNvGrpSpPr/>
          <p:nvPr/>
        </p:nvGrpSpPr>
        <p:grpSpPr>
          <a:xfrm>
            <a:off x="5113683" y="5738195"/>
            <a:ext cx="1964634" cy="198784"/>
            <a:chOff x="546652" y="5797829"/>
            <a:chExt cx="1964634" cy="19878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32C7F1-AAB3-4B2D-90C8-FDEDE4563DAB}"/>
                </a:ext>
              </a:extLst>
            </p:cNvPr>
            <p:cNvSpPr/>
            <p:nvPr/>
          </p:nvSpPr>
          <p:spPr>
            <a:xfrm>
              <a:off x="546652" y="5811079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AE36904-2920-4AB9-A3F0-A09C4B2E6582}"/>
                </a:ext>
              </a:extLst>
            </p:cNvPr>
            <p:cNvSpPr/>
            <p:nvPr/>
          </p:nvSpPr>
          <p:spPr>
            <a:xfrm>
              <a:off x="1802294" y="5797829"/>
              <a:ext cx="708992" cy="152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EC7FEF-8822-4A3F-9730-D2C9B88426FD}"/>
                </a:ext>
              </a:extLst>
            </p:cNvPr>
            <p:cNvSpPr/>
            <p:nvPr/>
          </p:nvSpPr>
          <p:spPr>
            <a:xfrm>
              <a:off x="911085" y="5817707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58F68E-5304-4545-893F-DF1EB1B06768}"/>
                </a:ext>
              </a:extLst>
            </p:cNvPr>
            <p:cNvSpPr/>
            <p:nvPr/>
          </p:nvSpPr>
          <p:spPr>
            <a:xfrm>
              <a:off x="1408039" y="5837587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D838CB-D3C9-46FB-9452-FFA2EF723950}"/>
              </a:ext>
            </a:extLst>
          </p:cNvPr>
          <p:cNvGrpSpPr/>
          <p:nvPr/>
        </p:nvGrpSpPr>
        <p:grpSpPr>
          <a:xfrm>
            <a:off x="9848021" y="5638803"/>
            <a:ext cx="1832114" cy="185532"/>
            <a:chOff x="9848021" y="5638803"/>
            <a:chExt cx="1832114" cy="1855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23EE3F0-7F66-47EA-A45E-5E02C54D5F9C}"/>
                </a:ext>
              </a:extLst>
            </p:cNvPr>
            <p:cNvSpPr/>
            <p:nvPr/>
          </p:nvSpPr>
          <p:spPr>
            <a:xfrm>
              <a:off x="9848021" y="5652053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86E933-C613-4EEE-827A-E6C87BCD8802}"/>
                </a:ext>
              </a:extLst>
            </p:cNvPr>
            <p:cNvSpPr/>
            <p:nvPr/>
          </p:nvSpPr>
          <p:spPr>
            <a:xfrm>
              <a:off x="10971143" y="5638803"/>
              <a:ext cx="708992" cy="152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A769060-D65F-44E6-B207-B60B07E86116}"/>
                </a:ext>
              </a:extLst>
            </p:cNvPr>
            <p:cNvSpPr/>
            <p:nvPr/>
          </p:nvSpPr>
          <p:spPr>
            <a:xfrm>
              <a:off x="10344974" y="5658681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B85427-3F22-42C8-A493-A95EBEA3E511}"/>
                </a:ext>
              </a:extLst>
            </p:cNvPr>
            <p:cNvSpPr/>
            <p:nvPr/>
          </p:nvSpPr>
          <p:spPr>
            <a:xfrm>
              <a:off x="10682904" y="5665309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41300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19269" y="371892"/>
            <a:ext cx="119534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b="1" dirty="0">
                <a:latin typeface="Comic Sans MS" panose="030F0702030302020204" pitchFamily="66" charset="0"/>
              </a:rPr>
              <a:t>Look at these /ay/ words carefully. Now ask an adult to read them to you. Can you spell them without looking? Remember to use your sound buttons!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tray     clay     </a:t>
            </a:r>
            <a:r>
              <a:rPr lang="en-GB" sz="6600" dirty="0">
                <a:latin typeface="Comic Sans MS" panose="030F0702030302020204" pitchFamily="66" charset="0"/>
                <a:ea typeface="Times New Roman" panose="02020603050405020304" pitchFamily="18" charset="0"/>
              </a:rPr>
              <a:t>c</a:t>
            </a:r>
            <a:r>
              <a:rPr lang="en-GB" sz="6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rayon</a:t>
            </a: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pray     stay    </a:t>
            </a:r>
            <a:endParaRPr lang="en-KY" sz="5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42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463826"/>
            <a:ext cx="11979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 question below?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FD5ED-C6C7-4524-9E85-D624BC8BB95F}"/>
              </a:ext>
            </a:extLst>
          </p:cNvPr>
          <p:cNvSpPr/>
          <p:nvPr/>
        </p:nvSpPr>
        <p:spPr>
          <a:xfrm>
            <a:off x="212036" y="2816086"/>
            <a:ext cx="11979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9600" dirty="0">
                <a:latin typeface="Comic Sans MS" panose="030F0702030302020204" pitchFamily="66" charset="0"/>
              </a:rPr>
              <a:t>Can I stay and play?</a:t>
            </a:r>
          </a:p>
        </p:txBody>
      </p:sp>
    </p:spTree>
    <p:extLst>
      <p:ext uri="{BB962C8B-B14F-4D97-AF65-F5344CB8AC3E}">
        <p14:creationId xmlns:p14="http://schemas.microsoft.com/office/powerpoint/2010/main" val="635095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1!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3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Tuesday March 24,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2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3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1" t="15056" r="36522" b="60198"/>
          <a:stretch/>
        </p:blipFill>
        <p:spPr>
          <a:xfrm>
            <a:off x="3823252" y="1767642"/>
            <a:ext cx="4253947" cy="4237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F66E78-1B85-48D3-87AE-162C925FDB27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61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6C6D4-F6E1-4C79-AC01-FC7788534B4E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5" t="15056" r="50758" b="60198"/>
          <a:stretch/>
        </p:blipFill>
        <p:spPr>
          <a:xfrm>
            <a:off x="3823252" y="1860408"/>
            <a:ext cx="4253947" cy="42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55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1" t="15056" r="36522" b="60198"/>
          <a:stretch/>
        </p:blipFill>
        <p:spPr>
          <a:xfrm>
            <a:off x="3823252" y="1767642"/>
            <a:ext cx="4253947" cy="4237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F66E78-1B85-48D3-87AE-162C925FDB27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2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802" r="50500" b="35451"/>
          <a:stretch/>
        </p:blipFill>
        <p:spPr>
          <a:xfrm>
            <a:off x="3856383" y="1923109"/>
            <a:ext cx="4187686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41C41C-2EF9-4320-9761-48FC5F186EB4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7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1" t="39802" r="36522" b="35451"/>
          <a:stretch/>
        </p:blipFill>
        <p:spPr>
          <a:xfrm>
            <a:off x="3886198" y="1923109"/>
            <a:ext cx="4128055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E95A6-7CE3-4E27-B470-7C9A6197D54F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70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4548" r="50556" b="11066"/>
          <a:stretch/>
        </p:blipFill>
        <p:spPr>
          <a:xfrm>
            <a:off x="3876259" y="1717669"/>
            <a:ext cx="414793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DFFC2B-7D48-42DC-A7B4-3212DE1B0FB0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46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3" t="64548" r="36522" b="11066"/>
          <a:stretch/>
        </p:blipFill>
        <p:spPr>
          <a:xfrm>
            <a:off x="3929269" y="1744174"/>
            <a:ext cx="404191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8A491-FF50-4FD4-9ECE-7EF15220BB9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85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17955" r="50451" b="57454"/>
          <a:stretch/>
        </p:blipFill>
        <p:spPr>
          <a:xfrm>
            <a:off x="4038707" y="1895061"/>
            <a:ext cx="3823037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64FCE-86FA-4519-BAC1-FE266E7DA503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6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1" t="17955" r="36630" b="57454"/>
          <a:stretch/>
        </p:blipFill>
        <p:spPr>
          <a:xfrm>
            <a:off x="4131473" y="1921566"/>
            <a:ext cx="3637505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94F9A-9F56-4B15-B285-559922624C5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55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43089" r="50643" b="32321"/>
          <a:stretch/>
        </p:blipFill>
        <p:spPr>
          <a:xfrm>
            <a:off x="3916232" y="1749212"/>
            <a:ext cx="4067987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37BE6-7C37-4857-8873-9CDBB838A74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02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9" t="43089" r="36630" b="32321"/>
          <a:stretch/>
        </p:blipFill>
        <p:spPr>
          <a:xfrm>
            <a:off x="3942521" y="2057872"/>
            <a:ext cx="4015409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412AC7-92F2-42E6-A947-69AFB09A63B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802" r="50500" b="35451"/>
          <a:stretch/>
        </p:blipFill>
        <p:spPr>
          <a:xfrm>
            <a:off x="3856383" y="1923109"/>
            <a:ext cx="4187686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41C41C-2EF9-4320-9761-48FC5F186EB4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6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67795" r="50662" b="6645"/>
          <a:stretch/>
        </p:blipFill>
        <p:spPr>
          <a:xfrm>
            <a:off x="3670768" y="1714138"/>
            <a:ext cx="4240780" cy="43836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D4492-E253-4FFF-9CA0-006D7511FC2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69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57D0D7-728E-41F0-9748-8AE01ED14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14668" r="50706" b="60742"/>
          <a:stretch/>
        </p:blipFill>
        <p:spPr>
          <a:xfrm>
            <a:off x="3698852" y="1880534"/>
            <a:ext cx="4194303" cy="4217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2477E-C3B3-47B8-83BC-2D89E79349D1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3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600" r="50489" b="35560"/>
          <a:stretch/>
        </p:blipFill>
        <p:spPr>
          <a:xfrm>
            <a:off x="3995530" y="1683026"/>
            <a:ext cx="3909391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CC665D-7A68-4581-BFDD-43DB98F5920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1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58" t="39600" r="36522" b="35560"/>
          <a:stretch/>
        </p:blipFill>
        <p:spPr>
          <a:xfrm>
            <a:off x="3896139" y="2188993"/>
            <a:ext cx="3896139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82776-E450-44F7-AA20-25AA9661159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79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5061" r="50510" b="9931"/>
          <a:stretch/>
        </p:blipFill>
        <p:spPr>
          <a:xfrm>
            <a:off x="3511826" y="1843781"/>
            <a:ext cx="4333461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459A2-9B03-4F22-84A7-10A0FA21275A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27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3" t="65061" r="36522" b="9931"/>
          <a:stretch/>
        </p:blipFill>
        <p:spPr>
          <a:xfrm>
            <a:off x="3631095" y="1728941"/>
            <a:ext cx="4280452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8A2E6-E778-4FF0-A635-1E51723C6F59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47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16454" r="50536" b="59213"/>
          <a:stretch/>
        </p:blipFill>
        <p:spPr>
          <a:xfrm>
            <a:off x="3876737" y="1692875"/>
            <a:ext cx="414697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EC00B-A503-435B-AB4E-027C0018CB6C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98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0" t="16454" r="36306" b="59213"/>
          <a:stretch/>
        </p:blipFill>
        <p:spPr>
          <a:xfrm>
            <a:off x="3989336" y="1706127"/>
            <a:ext cx="421332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C9F46B-0F77-4419-91E2-4B051E635F6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41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40BAD-9B4C-4114-883D-822FEA98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41007" r="50436" b="34247"/>
          <a:stretch/>
        </p:blipFill>
        <p:spPr>
          <a:xfrm>
            <a:off x="940905" y="1466203"/>
            <a:ext cx="4598504" cy="4634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87BE51-DDC7-4034-AF3B-0F91E887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8" t="65754" r="50438" b="9162"/>
          <a:stretch/>
        </p:blipFill>
        <p:spPr>
          <a:xfrm>
            <a:off x="6811617" y="1466203"/>
            <a:ext cx="4598504" cy="4698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D6AFE-5005-44A4-B772-650806BE644E}"/>
              </a:ext>
            </a:extLst>
          </p:cNvPr>
          <p:cNvSpPr/>
          <p:nvPr/>
        </p:nvSpPr>
        <p:spPr>
          <a:xfrm>
            <a:off x="2902226" y="3397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10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21436" r="50530" b="54150"/>
          <a:stretch/>
        </p:blipFill>
        <p:spPr>
          <a:xfrm>
            <a:off x="1568451" y="1683026"/>
            <a:ext cx="4282384" cy="4253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869EF-D390-4DCF-A764-44194A17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9" t="21436" r="36413" b="54150"/>
          <a:stretch/>
        </p:blipFill>
        <p:spPr>
          <a:xfrm>
            <a:off x="6453809" y="1683026"/>
            <a:ext cx="4282384" cy="4253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477EE-7366-4424-BA02-6828CEFB2BDC}"/>
              </a:ext>
            </a:extLst>
          </p:cNvPr>
          <p:cNvSpPr/>
          <p:nvPr/>
        </p:nvSpPr>
        <p:spPr>
          <a:xfrm>
            <a:off x="2902226" y="5670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2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1" t="39802" r="36522" b="35451"/>
          <a:stretch/>
        </p:blipFill>
        <p:spPr>
          <a:xfrm>
            <a:off x="3886198" y="1923109"/>
            <a:ext cx="4128055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E95A6-7CE3-4E27-B470-7C9A6197D54F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19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6586" r="50553" b="29265"/>
          <a:stretch/>
        </p:blipFill>
        <p:spPr>
          <a:xfrm>
            <a:off x="3631095" y="1506136"/>
            <a:ext cx="4638262" cy="4565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75AD3-0E5B-476E-9960-A0FB0DA8A8BF}"/>
              </a:ext>
            </a:extLst>
          </p:cNvPr>
          <p:cNvSpPr/>
          <p:nvPr/>
        </p:nvSpPr>
        <p:spPr>
          <a:xfrm>
            <a:off x="2902226" y="4327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57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What is this sound?</a:t>
            </a: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It never comes at the end of a word.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7CBFE2-92B0-4BD0-93E9-483DC26D7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5" t="21822" r="45869" b="55558"/>
          <a:stretch/>
        </p:blipFill>
        <p:spPr>
          <a:xfrm>
            <a:off x="3922643" y="1274062"/>
            <a:ext cx="4346714" cy="43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54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3074504" y="428178"/>
            <a:ext cx="82295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You can also spell this sound like this:</a:t>
            </a:r>
          </a:p>
          <a:p>
            <a:pPr algn="ctr">
              <a:spcAft>
                <a:spcPts val="0"/>
              </a:spcAft>
            </a:pPr>
            <a:r>
              <a:rPr lang="en-GB" sz="34400" dirty="0">
                <a:latin typeface="Comic Sans MS" panose="030F0702030302020204" pitchFamily="66" charset="0"/>
              </a:rPr>
              <a:t>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7CBFE2-92B0-4BD0-93E9-483DC26D7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5" t="21822" r="45869" b="55558"/>
          <a:stretch/>
        </p:blipFill>
        <p:spPr>
          <a:xfrm>
            <a:off x="702364" y="722279"/>
            <a:ext cx="2372140" cy="23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5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463826"/>
            <a:ext cx="11979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b="1" dirty="0">
                <a:latin typeface="Comic Sans MS" panose="030F0702030302020204" pitchFamily="66" charset="0"/>
              </a:rPr>
              <a:t>Can you read these /</a:t>
            </a:r>
            <a:r>
              <a:rPr lang="en-GB" sz="4400" b="1" dirty="0" err="1">
                <a:latin typeface="Comic Sans MS" panose="030F0702030302020204" pitchFamily="66" charset="0"/>
              </a:rPr>
              <a:t>ou</a:t>
            </a:r>
            <a:r>
              <a:rPr lang="en-GB" sz="4400" b="1" dirty="0">
                <a:latin typeface="Comic Sans MS" panose="030F0702030302020204" pitchFamily="66" charset="0"/>
              </a:rPr>
              <a:t>/ words?</a:t>
            </a:r>
          </a:p>
          <a:p>
            <a:pPr algn="ctr">
              <a:spcAft>
                <a:spcPts val="0"/>
              </a:spcAft>
            </a:pPr>
            <a:endParaRPr lang="en-GB" sz="2000" b="1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b="1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out     cloud     proud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5BB0E-C0D7-4938-A45E-7C2E3FA8629F}"/>
              </a:ext>
            </a:extLst>
          </p:cNvPr>
          <p:cNvGrpSpPr/>
          <p:nvPr/>
        </p:nvGrpSpPr>
        <p:grpSpPr>
          <a:xfrm>
            <a:off x="2279374" y="3880145"/>
            <a:ext cx="1046922" cy="145774"/>
            <a:chOff x="2279374" y="3880145"/>
            <a:chExt cx="1046922" cy="1457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ACE9F3C-4AA8-414A-8C9B-6502897491A8}"/>
                </a:ext>
              </a:extLst>
            </p:cNvPr>
            <p:cNvSpPr/>
            <p:nvPr/>
          </p:nvSpPr>
          <p:spPr>
            <a:xfrm>
              <a:off x="3180523" y="3880146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8591B1-F349-4EA8-93FE-83432E928DD6}"/>
                </a:ext>
              </a:extLst>
            </p:cNvPr>
            <p:cNvSpPr/>
            <p:nvPr/>
          </p:nvSpPr>
          <p:spPr>
            <a:xfrm>
              <a:off x="2279374" y="3880145"/>
              <a:ext cx="708991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9064C-8F35-4C76-8C6C-68A5CC8B33AC}"/>
              </a:ext>
            </a:extLst>
          </p:cNvPr>
          <p:cNvGrpSpPr/>
          <p:nvPr/>
        </p:nvGrpSpPr>
        <p:grpSpPr>
          <a:xfrm>
            <a:off x="4863546" y="3880144"/>
            <a:ext cx="1649898" cy="149654"/>
            <a:chOff x="4863546" y="3880144"/>
            <a:chExt cx="1649898" cy="14965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9C5EA-F3D8-4CE0-A6EE-FD0F8C14E91D}"/>
                </a:ext>
              </a:extLst>
            </p:cNvPr>
            <p:cNvSpPr/>
            <p:nvPr/>
          </p:nvSpPr>
          <p:spPr>
            <a:xfrm>
              <a:off x="6367671" y="3880145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A355EB-3905-433F-BE69-250DC85EC455}"/>
                </a:ext>
              </a:extLst>
            </p:cNvPr>
            <p:cNvSpPr/>
            <p:nvPr/>
          </p:nvSpPr>
          <p:spPr>
            <a:xfrm>
              <a:off x="5466522" y="3880144"/>
              <a:ext cx="708991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D60225-9B0E-4A0F-983B-8188DB95D6E5}"/>
                </a:ext>
              </a:extLst>
            </p:cNvPr>
            <p:cNvSpPr/>
            <p:nvPr/>
          </p:nvSpPr>
          <p:spPr>
            <a:xfrm>
              <a:off x="5201477" y="3884025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CE3D6D-65E1-4091-ABA9-E767E5DCA6A0}"/>
                </a:ext>
              </a:extLst>
            </p:cNvPr>
            <p:cNvSpPr/>
            <p:nvPr/>
          </p:nvSpPr>
          <p:spPr>
            <a:xfrm>
              <a:off x="4863546" y="3884025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39B301-1B42-4ACD-B222-726C4485C27E}"/>
              </a:ext>
            </a:extLst>
          </p:cNvPr>
          <p:cNvGrpSpPr/>
          <p:nvPr/>
        </p:nvGrpSpPr>
        <p:grpSpPr>
          <a:xfrm>
            <a:off x="8176590" y="3953030"/>
            <a:ext cx="1888440" cy="149654"/>
            <a:chOff x="8176590" y="3953030"/>
            <a:chExt cx="1888440" cy="1496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41C1D0-0FB4-4B7A-9440-A28FC4CEE511}"/>
                </a:ext>
              </a:extLst>
            </p:cNvPr>
            <p:cNvSpPr/>
            <p:nvPr/>
          </p:nvSpPr>
          <p:spPr>
            <a:xfrm>
              <a:off x="9919257" y="3953031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DDDC77-5EEC-4D22-A9C2-6F988BF7245E}"/>
                </a:ext>
              </a:extLst>
            </p:cNvPr>
            <p:cNvSpPr/>
            <p:nvPr/>
          </p:nvSpPr>
          <p:spPr>
            <a:xfrm>
              <a:off x="8938590" y="3953030"/>
              <a:ext cx="708991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888026-7A89-49F3-9C40-B193B0000226}"/>
                </a:ext>
              </a:extLst>
            </p:cNvPr>
            <p:cNvSpPr/>
            <p:nvPr/>
          </p:nvSpPr>
          <p:spPr>
            <a:xfrm>
              <a:off x="8514521" y="3956911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C3218B-B7E1-441A-A969-B1F141591B29}"/>
                </a:ext>
              </a:extLst>
            </p:cNvPr>
            <p:cNvSpPr/>
            <p:nvPr/>
          </p:nvSpPr>
          <p:spPr>
            <a:xfrm>
              <a:off x="8176590" y="3956911"/>
              <a:ext cx="145773" cy="145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364720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52400" y="862222"/>
            <a:ext cx="1188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Look at these /</a:t>
            </a:r>
            <a:r>
              <a:rPr lang="en-GB" sz="3000" dirty="0" err="1">
                <a:latin typeface="Comic Sans MS" panose="030F0702030302020204" pitchFamily="66" charset="0"/>
              </a:rPr>
              <a:t>ou</a:t>
            </a:r>
            <a:r>
              <a:rPr lang="en-GB" sz="3000" dirty="0">
                <a:latin typeface="Comic Sans MS" panose="030F0702030302020204" pitchFamily="66" charset="0"/>
              </a:rPr>
              <a:t>/ words carefully. Now ask an adult to read them to you. Can you spell them without looking? Remember to use your sound buttons!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out     about     scout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41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463826"/>
            <a:ext cx="119799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Sometimes we have ‘tricky’ words. These are not spelt how they sound. Can you read these tricky words?</a:t>
            </a: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oh     old     their</a:t>
            </a:r>
          </a:p>
        </p:txBody>
      </p:sp>
    </p:spTree>
    <p:extLst>
      <p:ext uri="{BB962C8B-B14F-4D97-AF65-F5344CB8AC3E}">
        <p14:creationId xmlns:p14="http://schemas.microsoft.com/office/powerpoint/2010/main" val="12481819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113182"/>
            <a:ext cx="11979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‘</a:t>
            </a:r>
            <a:r>
              <a:rPr lang="en-GB" sz="4400" dirty="0" err="1">
                <a:latin typeface="Comic Sans MS" panose="030F0702030302020204" pitchFamily="66" charset="0"/>
              </a:rPr>
              <a:t>ou</a:t>
            </a:r>
            <a:r>
              <a:rPr lang="en-GB" sz="4400" dirty="0">
                <a:latin typeface="Comic Sans MS" panose="030F0702030302020204" pitchFamily="66" charset="0"/>
              </a:rPr>
              <a:t>’ words?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sound     found     mountain</a:t>
            </a:r>
          </a:p>
        </p:txBody>
      </p:sp>
    </p:spTree>
    <p:extLst>
      <p:ext uri="{BB962C8B-B14F-4D97-AF65-F5344CB8AC3E}">
        <p14:creationId xmlns:p14="http://schemas.microsoft.com/office/powerpoint/2010/main" val="1503257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45165" y="689945"/>
            <a:ext cx="11701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Look at these /</a:t>
            </a:r>
            <a:r>
              <a:rPr lang="en-GB" sz="3000" dirty="0" err="1">
                <a:latin typeface="Comic Sans MS" panose="030F0702030302020204" pitchFamily="66" charset="0"/>
              </a:rPr>
              <a:t>ou</a:t>
            </a:r>
            <a:r>
              <a:rPr lang="en-GB" sz="3000" dirty="0">
                <a:latin typeface="Comic Sans MS" panose="030F0702030302020204" pitchFamily="66" charset="0"/>
              </a:rPr>
              <a:t>/ words carefully. Now ask an adult to read them to you. Can you spell them without looking? Remember to use your sound buttons!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sprout     loud     loudest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4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Write this sentence independently.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The sound is loud.</a:t>
            </a:r>
          </a:p>
        </p:txBody>
      </p:sp>
    </p:spTree>
    <p:extLst>
      <p:ext uri="{BB962C8B-B14F-4D97-AF65-F5344CB8AC3E}">
        <p14:creationId xmlns:p14="http://schemas.microsoft.com/office/powerpoint/2010/main" val="1858155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95060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2!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2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4548" r="50556" b="11066"/>
          <a:stretch/>
        </p:blipFill>
        <p:spPr>
          <a:xfrm>
            <a:off x="3876259" y="1717669"/>
            <a:ext cx="414793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DFFC2B-7D48-42DC-A7B4-3212DE1B0FB0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37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Wednesday March 25,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3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1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6C6D4-F6E1-4C79-AC01-FC7788534B4E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5" t="15056" r="50758" b="60198"/>
          <a:stretch/>
        </p:blipFill>
        <p:spPr>
          <a:xfrm>
            <a:off x="3823252" y="1860408"/>
            <a:ext cx="4253947" cy="42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1" t="15056" r="36522" b="60198"/>
          <a:stretch/>
        </p:blipFill>
        <p:spPr>
          <a:xfrm>
            <a:off x="3823252" y="1767642"/>
            <a:ext cx="4253947" cy="4237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F66E78-1B85-48D3-87AE-162C925FDB27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12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802" r="50500" b="35451"/>
          <a:stretch/>
        </p:blipFill>
        <p:spPr>
          <a:xfrm>
            <a:off x="3856383" y="1923109"/>
            <a:ext cx="4187686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41C41C-2EF9-4320-9761-48FC5F186EB4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435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1" t="39802" r="36522" b="35451"/>
          <a:stretch/>
        </p:blipFill>
        <p:spPr>
          <a:xfrm>
            <a:off x="3886198" y="1923109"/>
            <a:ext cx="4128055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E95A6-7CE3-4E27-B470-7C9A6197D54F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50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4548" r="50556" b="11066"/>
          <a:stretch/>
        </p:blipFill>
        <p:spPr>
          <a:xfrm>
            <a:off x="3876259" y="1717669"/>
            <a:ext cx="414793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DFFC2B-7D48-42DC-A7B4-3212DE1B0FB0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23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3" t="64548" r="36522" b="11066"/>
          <a:stretch/>
        </p:blipFill>
        <p:spPr>
          <a:xfrm>
            <a:off x="3929269" y="1744174"/>
            <a:ext cx="404191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8A491-FF50-4FD4-9ECE-7EF15220BB9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075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17955" r="50451" b="57454"/>
          <a:stretch/>
        </p:blipFill>
        <p:spPr>
          <a:xfrm>
            <a:off x="4038707" y="1895061"/>
            <a:ext cx="3823037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64FCE-86FA-4519-BAC1-FE266E7DA503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57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1" t="17955" r="36630" b="57454"/>
          <a:stretch/>
        </p:blipFill>
        <p:spPr>
          <a:xfrm>
            <a:off x="4131473" y="1921566"/>
            <a:ext cx="3637505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94F9A-9F56-4B15-B285-559922624C5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64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43089" r="50643" b="32321"/>
          <a:stretch/>
        </p:blipFill>
        <p:spPr>
          <a:xfrm>
            <a:off x="3916232" y="1749212"/>
            <a:ext cx="4067987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37BE6-7C37-4857-8873-9CDBB838A74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9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3" t="64548" r="36522" b="11066"/>
          <a:stretch/>
        </p:blipFill>
        <p:spPr>
          <a:xfrm>
            <a:off x="3929269" y="1744174"/>
            <a:ext cx="404191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8A491-FF50-4FD4-9ECE-7EF15220BB9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98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9" t="43089" r="36630" b="32321"/>
          <a:stretch/>
        </p:blipFill>
        <p:spPr>
          <a:xfrm>
            <a:off x="3942521" y="2057872"/>
            <a:ext cx="4015409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412AC7-92F2-42E6-A947-69AFB09A63B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890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67795" r="50662" b="6645"/>
          <a:stretch/>
        </p:blipFill>
        <p:spPr>
          <a:xfrm>
            <a:off x="3670768" y="1714138"/>
            <a:ext cx="4240780" cy="43836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D4492-E253-4FFF-9CA0-006D7511FC2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036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57D0D7-728E-41F0-9748-8AE01ED14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14668" r="50706" b="60742"/>
          <a:stretch/>
        </p:blipFill>
        <p:spPr>
          <a:xfrm>
            <a:off x="3698852" y="1880534"/>
            <a:ext cx="4194303" cy="4217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2477E-C3B3-47B8-83BC-2D89E79349D1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617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600" r="50489" b="35560"/>
          <a:stretch/>
        </p:blipFill>
        <p:spPr>
          <a:xfrm>
            <a:off x="3995530" y="1683026"/>
            <a:ext cx="3909391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CC665D-7A68-4581-BFDD-43DB98F5920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685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58" t="39600" r="36522" b="35560"/>
          <a:stretch/>
        </p:blipFill>
        <p:spPr>
          <a:xfrm>
            <a:off x="3896139" y="2188993"/>
            <a:ext cx="3896139" cy="3908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82776-E450-44F7-AA20-25AA9661159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37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5061" r="50510" b="9931"/>
          <a:stretch/>
        </p:blipFill>
        <p:spPr>
          <a:xfrm>
            <a:off x="3511826" y="1843781"/>
            <a:ext cx="4333461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459A2-9B03-4F22-84A7-10A0FA21275A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12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F77A3-E23D-4DA8-AD49-29451F7A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3" t="65061" r="36522" b="9931"/>
          <a:stretch/>
        </p:blipFill>
        <p:spPr>
          <a:xfrm>
            <a:off x="3631095" y="1728941"/>
            <a:ext cx="4280452" cy="4368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8A2E6-E778-4FF0-A635-1E51723C6F59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739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16454" r="50536" b="59213"/>
          <a:stretch/>
        </p:blipFill>
        <p:spPr>
          <a:xfrm>
            <a:off x="3876737" y="1692875"/>
            <a:ext cx="414697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EC00B-A503-435B-AB4E-027C0018CB6C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245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B5A73C-ABEE-46F0-AD68-1A272515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0" t="16454" r="36306" b="59213"/>
          <a:stretch/>
        </p:blipFill>
        <p:spPr>
          <a:xfrm>
            <a:off x="3989336" y="1706127"/>
            <a:ext cx="4213327" cy="4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C9F46B-0F77-4419-91E2-4B051E635F66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928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40BAD-9B4C-4114-883D-822FEA98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t="41007" r="50436" b="34247"/>
          <a:stretch/>
        </p:blipFill>
        <p:spPr>
          <a:xfrm>
            <a:off x="940905" y="1466203"/>
            <a:ext cx="4598504" cy="4634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87BE51-DDC7-4034-AF3B-0F91E887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8" t="65754" r="50438" b="9162"/>
          <a:stretch/>
        </p:blipFill>
        <p:spPr>
          <a:xfrm>
            <a:off x="6811617" y="1466203"/>
            <a:ext cx="4598504" cy="4698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D6AFE-5005-44A4-B772-650806BE644E}"/>
              </a:ext>
            </a:extLst>
          </p:cNvPr>
          <p:cNvSpPr/>
          <p:nvPr/>
        </p:nvSpPr>
        <p:spPr>
          <a:xfrm>
            <a:off x="2902226" y="3397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1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17955" r="50451" b="57454"/>
          <a:stretch/>
        </p:blipFill>
        <p:spPr>
          <a:xfrm>
            <a:off x="4038707" y="1895061"/>
            <a:ext cx="3823037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64FCE-86FA-4519-BAC1-FE266E7DA503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251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21436" r="50530" b="54150"/>
          <a:stretch/>
        </p:blipFill>
        <p:spPr>
          <a:xfrm>
            <a:off x="1568451" y="1683026"/>
            <a:ext cx="4282384" cy="4253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869EF-D390-4DCF-A764-44194A17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9" t="21436" r="36413" b="54150"/>
          <a:stretch/>
        </p:blipFill>
        <p:spPr>
          <a:xfrm>
            <a:off x="6453809" y="1683026"/>
            <a:ext cx="4282384" cy="4253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477EE-7366-4424-BA02-6828CEFB2BDC}"/>
              </a:ext>
            </a:extLst>
          </p:cNvPr>
          <p:cNvSpPr/>
          <p:nvPr/>
        </p:nvSpPr>
        <p:spPr>
          <a:xfrm>
            <a:off x="2902226" y="5670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27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C997C-35B2-4B48-A047-F7B4A5F5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6586" r="50553" b="29265"/>
          <a:stretch/>
        </p:blipFill>
        <p:spPr>
          <a:xfrm>
            <a:off x="3631095" y="1506136"/>
            <a:ext cx="4638262" cy="4565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75AD3-0E5B-476E-9960-A0FB0DA8A8BF}"/>
              </a:ext>
            </a:extLst>
          </p:cNvPr>
          <p:cNvSpPr/>
          <p:nvPr/>
        </p:nvSpPr>
        <p:spPr>
          <a:xfrm>
            <a:off x="2902226" y="4327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643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What is this sound?</a:t>
            </a: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It can be in the middle or the end of a word.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12556-E426-415C-A34D-2B587C59E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1" t="44635" r="58804" b="32745"/>
          <a:stretch/>
        </p:blipFill>
        <p:spPr>
          <a:xfrm>
            <a:off x="3942521" y="1192695"/>
            <a:ext cx="4306957" cy="42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009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371145"/>
            <a:ext cx="119799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</a:t>
            </a:r>
            <a:r>
              <a:rPr lang="en-GB" sz="4400" dirty="0" err="1">
                <a:latin typeface="Comic Sans MS" panose="030F0702030302020204" pitchFamily="66" charset="0"/>
              </a:rPr>
              <a:t>ie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200" dirty="0"/>
              <a:t>t</a:t>
            </a:r>
            <a:r>
              <a:rPr lang="en-GB" sz="6600" dirty="0">
                <a:latin typeface="Comic Sans MS" panose="030F0702030302020204" pitchFamily="66" charset="0"/>
              </a:rPr>
              <a:t>ie       pie       lie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C6EEC5-7523-43A8-B5FE-986846EE5FC7}"/>
              </a:ext>
            </a:extLst>
          </p:cNvPr>
          <p:cNvGrpSpPr/>
          <p:nvPr/>
        </p:nvGrpSpPr>
        <p:grpSpPr>
          <a:xfrm>
            <a:off x="2862470" y="4465983"/>
            <a:ext cx="921025" cy="172278"/>
            <a:chOff x="2862470" y="4465983"/>
            <a:chExt cx="921025" cy="1722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96122A5-27B1-418D-8B8C-C412B4B7CF6A}"/>
                </a:ext>
              </a:extLst>
            </p:cNvPr>
            <p:cNvSpPr/>
            <p:nvPr/>
          </p:nvSpPr>
          <p:spPr>
            <a:xfrm>
              <a:off x="2862470" y="4465983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4F3E02-72AA-4711-8A8D-A116B130D505}"/>
                </a:ext>
              </a:extLst>
            </p:cNvPr>
            <p:cNvSpPr/>
            <p:nvPr/>
          </p:nvSpPr>
          <p:spPr>
            <a:xfrm>
              <a:off x="3087756" y="4465983"/>
              <a:ext cx="695739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1639A47-1179-4D02-931D-20DBC9986D7D}"/>
              </a:ext>
            </a:extLst>
          </p:cNvPr>
          <p:cNvGrpSpPr/>
          <p:nvPr/>
        </p:nvGrpSpPr>
        <p:grpSpPr>
          <a:xfrm>
            <a:off x="5691809" y="4572021"/>
            <a:ext cx="921025" cy="172278"/>
            <a:chOff x="5691809" y="4572021"/>
            <a:chExt cx="921025" cy="17227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9BBB36-6139-4FD3-9179-3BEDF3C873B9}"/>
                </a:ext>
              </a:extLst>
            </p:cNvPr>
            <p:cNvSpPr/>
            <p:nvPr/>
          </p:nvSpPr>
          <p:spPr>
            <a:xfrm>
              <a:off x="5691809" y="4572021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2E697C-1F99-4E97-B7FA-3C7909830C6B}"/>
                </a:ext>
              </a:extLst>
            </p:cNvPr>
            <p:cNvSpPr/>
            <p:nvPr/>
          </p:nvSpPr>
          <p:spPr>
            <a:xfrm>
              <a:off x="5917095" y="4572021"/>
              <a:ext cx="695739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704DAA-7960-43DD-84C7-31168377797C}"/>
              </a:ext>
            </a:extLst>
          </p:cNvPr>
          <p:cNvGrpSpPr/>
          <p:nvPr/>
        </p:nvGrpSpPr>
        <p:grpSpPr>
          <a:xfrm>
            <a:off x="8481392" y="4432863"/>
            <a:ext cx="921025" cy="172278"/>
            <a:chOff x="2862470" y="4465983"/>
            <a:chExt cx="921025" cy="1722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27660D-EC3F-45E7-8E38-1CF60B330AE8}"/>
                </a:ext>
              </a:extLst>
            </p:cNvPr>
            <p:cNvSpPr/>
            <p:nvPr/>
          </p:nvSpPr>
          <p:spPr>
            <a:xfrm>
              <a:off x="2862470" y="4465983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07FCDB-04ED-4C0B-AAEC-E3B76E6D2431}"/>
                </a:ext>
              </a:extLst>
            </p:cNvPr>
            <p:cNvSpPr/>
            <p:nvPr/>
          </p:nvSpPr>
          <p:spPr>
            <a:xfrm>
              <a:off x="3087756" y="4465983"/>
              <a:ext cx="695739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27800888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91547" y="570675"/>
            <a:ext cx="11370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Look at these /</a:t>
            </a:r>
            <a:r>
              <a:rPr lang="en-GB" sz="3000" dirty="0" err="1">
                <a:latin typeface="Comic Sans MS" panose="030F0702030302020204" pitchFamily="66" charset="0"/>
              </a:rPr>
              <a:t>ie</a:t>
            </a:r>
            <a:r>
              <a:rPr lang="en-GB" sz="3000" dirty="0">
                <a:latin typeface="Comic Sans MS" panose="030F0702030302020204" pitchFamily="66" charset="0"/>
              </a:rPr>
              <a:t>/ words carefully. Now ask an adult to read them to you. Can you spell them without looking? Remember to use your sound buttons!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lie     cried     fried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736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463826"/>
            <a:ext cx="119799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500" dirty="0">
                <a:latin typeface="Comic Sans MS" panose="030F0702030302020204" pitchFamily="66" charset="0"/>
              </a:rPr>
              <a:t>Sometimes we have ‘tricky’ words. These are not spelt how they sound. Can you read these tricky words?</a:t>
            </a: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said         so</a:t>
            </a:r>
          </a:p>
        </p:txBody>
      </p:sp>
    </p:spTree>
    <p:extLst>
      <p:ext uri="{BB962C8B-B14F-4D97-AF65-F5344CB8AC3E}">
        <p14:creationId xmlns:p14="http://schemas.microsoft.com/office/powerpoint/2010/main" val="9185662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</a:t>
            </a:r>
            <a:r>
              <a:rPr lang="en-GB" sz="4400" dirty="0" err="1">
                <a:latin typeface="Comic Sans MS" panose="030F0702030302020204" pitchFamily="66" charset="0"/>
              </a:rPr>
              <a:t>ie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8000" dirty="0"/>
              <a:t>t</a:t>
            </a:r>
            <a:r>
              <a:rPr lang="en-GB" sz="6600" dirty="0">
                <a:latin typeface="Comic Sans MS" panose="030F0702030302020204" pitchFamily="66" charset="0"/>
              </a:rPr>
              <a:t>ried     pie     spied</a:t>
            </a:r>
          </a:p>
        </p:txBody>
      </p:sp>
    </p:spTree>
    <p:extLst>
      <p:ext uri="{BB962C8B-B14F-4D97-AF65-F5344CB8AC3E}">
        <p14:creationId xmlns:p14="http://schemas.microsoft.com/office/powerpoint/2010/main" val="19229596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821634" y="1127266"/>
            <a:ext cx="1019092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000" b="1" u="sng" dirty="0">
                <a:latin typeface="Comic Sans MS" panose="030F0702030302020204" pitchFamily="66" charset="0"/>
              </a:rPr>
              <a:t>Spelling countdown!</a:t>
            </a:r>
          </a:p>
          <a:p>
            <a:pPr algn="ctr">
              <a:spcAft>
                <a:spcPts val="0"/>
              </a:spcAft>
            </a:pPr>
            <a:r>
              <a:rPr lang="en-GB" sz="3000" dirty="0">
                <a:latin typeface="Comic Sans MS" panose="030F0702030302020204" pitchFamily="66" charset="0"/>
              </a:rPr>
              <a:t>Ask an adult to sneak a peek at the words under the blue boxes, then tell you what they are. Can you spell them before they countdown from 10 to 0?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200" b="1" dirty="0">
                <a:latin typeface="+mj-lt"/>
              </a:rPr>
              <a:t>t</a:t>
            </a:r>
            <a:r>
              <a:rPr lang="en-GB" sz="6600" dirty="0">
                <a:latin typeface="Comic Sans MS" panose="030F0702030302020204" pitchFamily="66" charset="0"/>
              </a:rPr>
              <a:t>ie     lie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A499A-FF54-4BEB-B941-3572F8B236AA}"/>
              </a:ext>
            </a:extLst>
          </p:cNvPr>
          <p:cNvSpPr/>
          <p:nvPr/>
        </p:nvSpPr>
        <p:spPr>
          <a:xfrm>
            <a:off x="6188771" y="377482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01126-A73B-444B-A2AD-5B87D918DC83}"/>
              </a:ext>
            </a:extLst>
          </p:cNvPr>
          <p:cNvSpPr/>
          <p:nvPr/>
        </p:nvSpPr>
        <p:spPr>
          <a:xfrm>
            <a:off x="2842589" y="377482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336829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Read this sentence: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Cook a pie.</a:t>
            </a:r>
          </a:p>
        </p:txBody>
      </p:sp>
    </p:spTree>
    <p:extLst>
      <p:ext uri="{BB962C8B-B14F-4D97-AF65-F5344CB8AC3E}">
        <p14:creationId xmlns:p14="http://schemas.microsoft.com/office/powerpoint/2010/main" val="15223964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921565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3!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4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1" t="17955" r="36630" b="57454"/>
          <a:stretch/>
        </p:blipFill>
        <p:spPr>
          <a:xfrm>
            <a:off x="4131473" y="1921566"/>
            <a:ext cx="3637505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94F9A-9F56-4B15-B285-559922624C5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423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Wednesday March 25,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3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303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6C6D4-F6E1-4C79-AC01-FC7788534B4E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5" t="15056" r="50758" b="60198"/>
          <a:stretch/>
        </p:blipFill>
        <p:spPr>
          <a:xfrm>
            <a:off x="3823252" y="1860408"/>
            <a:ext cx="4253947" cy="42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29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9F3229-2DE8-469D-86CE-6E8026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1" t="15056" r="36522" b="60198"/>
          <a:stretch/>
        </p:blipFill>
        <p:spPr>
          <a:xfrm>
            <a:off x="3823252" y="1767642"/>
            <a:ext cx="4253947" cy="4237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F66E78-1B85-48D3-87AE-162C925FDB27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316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9802" r="50500" b="35451"/>
          <a:stretch/>
        </p:blipFill>
        <p:spPr>
          <a:xfrm>
            <a:off x="3856383" y="1923109"/>
            <a:ext cx="4187686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41C41C-2EF9-4320-9761-48FC5F186EB4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14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B457B6-3DD5-4C29-A48A-BA20328B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1" t="39802" r="36522" b="35451"/>
          <a:stretch/>
        </p:blipFill>
        <p:spPr>
          <a:xfrm>
            <a:off x="3886198" y="1923109"/>
            <a:ext cx="4128055" cy="4174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E95A6-7CE3-4E27-B470-7C9A6197D54F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615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64548" r="50556" b="11066"/>
          <a:stretch/>
        </p:blipFill>
        <p:spPr>
          <a:xfrm>
            <a:off x="3876259" y="1717669"/>
            <a:ext cx="414793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DFFC2B-7D48-42DC-A7B4-3212DE1B0FB0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947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0377358-CEF4-4E35-8D65-02A7118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3" t="64548" r="36522" b="11066"/>
          <a:stretch/>
        </p:blipFill>
        <p:spPr>
          <a:xfrm>
            <a:off x="3929269" y="1744174"/>
            <a:ext cx="4041913" cy="409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8A491-FF50-4FD4-9ECE-7EF15220BB9D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89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17955" r="50451" b="57454"/>
          <a:stretch/>
        </p:blipFill>
        <p:spPr>
          <a:xfrm>
            <a:off x="4038707" y="1895061"/>
            <a:ext cx="3823037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64FCE-86FA-4519-BAC1-FE266E7DA503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419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1" t="17955" r="36630" b="57454"/>
          <a:stretch/>
        </p:blipFill>
        <p:spPr>
          <a:xfrm>
            <a:off x="4131473" y="1921566"/>
            <a:ext cx="3637505" cy="3744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94F9A-9F56-4B15-B285-559922624C5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215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E446D-BDBB-4C79-9075-C8B64DDE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t="43089" r="50643" b="32321"/>
          <a:stretch/>
        </p:blipFill>
        <p:spPr>
          <a:xfrm>
            <a:off x="3916232" y="1749212"/>
            <a:ext cx="4067987" cy="4039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37BE6-7C37-4857-8873-9CDBB838A742}"/>
              </a:ext>
            </a:extLst>
          </p:cNvPr>
          <p:cNvSpPr/>
          <p:nvPr/>
        </p:nvSpPr>
        <p:spPr>
          <a:xfrm>
            <a:off x="2902226" y="760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What is this sound?</a:t>
            </a:r>
            <a:endParaRPr lang="en-KY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8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1061</Words>
  <Application>Microsoft Office PowerPoint</Application>
  <PresentationFormat>Widescreen</PresentationFormat>
  <Paragraphs>262</Paragraphs>
  <Slides>118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Arial</vt:lpstr>
      <vt:lpstr>Calibri</vt:lpstr>
      <vt:lpstr>Calibri Light</vt:lpstr>
      <vt:lpstr>Comic Sans MS</vt:lpstr>
      <vt:lpstr>Office Theme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Group Phonics Phase 5</dc:title>
  <dc:creator>Helen Wade</dc:creator>
  <cp:lastModifiedBy>Helen Wade</cp:lastModifiedBy>
  <cp:revision>10</cp:revision>
  <dcterms:created xsi:type="dcterms:W3CDTF">2020-03-22T19:06:16Z</dcterms:created>
  <dcterms:modified xsi:type="dcterms:W3CDTF">2020-03-22T20:32:19Z</dcterms:modified>
</cp:coreProperties>
</file>