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81" r:id="rId3"/>
    <p:sldId id="402" r:id="rId4"/>
    <p:sldId id="382" r:id="rId5"/>
    <p:sldId id="394" r:id="rId6"/>
    <p:sldId id="395" r:id="rId7"/>
    <p:sldId id="288" r:id="rId8"/>
    <p:sldId id="378" r:id="rId9"/>
    <p:sldId id="403" r:id="rId10"/>
    <p:sldId id="404" r:id="rId11"/>
    <p:sldId id="385" r:id="rId12"/>
    <p:sldId id="386" r:id="rId13"/>
    <p:sldId id="397" r:id="rId14"/>
    <p:sldId id="310" r:id="rId15"/>
    <p:sldId id="379" r:id="rId16"/>
    <p:sldId id="405" r:id="rId17"/>
    <p:sldId id="406" r:id="rId18"/>
    <p:sldId id="388" r:id="rId19"/>
    <p:sldId id="389" r:id="rId20"/>
    <p:sldId id="399" r:id="rId21"/>
    <p:sldId id="349" r:id="rId22"/>
    <p:sldId id="380" r:id="rId23"/>
    <p:sldId id="407" r:id="rId24"/>
    <p:sldId id="408" r:id="rId25"/>
    <p:sldId id="391" r:id="rId26"/>
    <p:sldId id="401" r:id="rId27"/>
    <p:sldId id="392" r:id="rId28"/>
    <p:sldId id="377" r:id="rId29"/>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99"/>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132" autoAdjust="0"/>
    <p:restoredTop sz="94249" autoAdjust="0"/>
  </p:normalViewPr>
  <p:slideViewPr>
    <p:cSldViewPr snapToGrid="0">
      <p:cViewPr varScale="1">
        <p:scale>
          <a:sx n="68" d="100"/>
          <a:sy n="68" d="100"/>
        </p:scale>
        <p:origin x="1140" y="60"/>
      </p:cViewPr>
      <p:guideLst/>
    </p:cSldViewPr>
  </p:slideViewPr>
  <p:outlineViewPr>
    <p:cViewPr>
      <p:scale>
        <a:sx n="33" d="100"/>
        <a:sy n="33" d="100"/>
      </p:scale>
      <p:origin x="0" y="-17508"/>
    </p:cViewPr>
  </p:outlineViewPr>
  <p:notesTextViewPr>
    <p:cViewPr>
      <p:scale>
        <a:sx n="1" d="1"/>
        <a:sy n="1" d="1"/>
      </p:scale>
      <p:origin x="0" y="0"/>
    </p:cViewPr>
  </p:notesTextViewPr>
  <p:sorterViewPr>
    <p:cViewPr>
      <p:scale>
        <a:sx n="30" d="100"/>
        <a:sy n="30" d="100"/>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9650E-32B2-460B-8870-B5D621610F86}" type="datetimeFigureOut">
              <a:rPr lang="en-KY" smtClean="0"/>
              <a:t>29/03/2020</a:t>
            </a:fld>
            <a:endParaRPr lang="en-K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CBFA0-0064-49BD-8EF4-DE74627885D7}" type="slidenum">
              <a:rPr lang="en-KY" smtClean="0"/>
              <a:t>‹#›</a:t>
            </a:fld>
            <a:endParaRPr lang="en-KY"/>
          </a:p>
        </p:txBody>
      </p:sp>
    </p:spTree>
    <p:extLst>
      <p:ext uri="{BB962C8B-B14F-4D97-AF65-F5344CB8AC3E}">
        <p14:creationId xmlns:p14="http://schemas.microsoft.com/office/powerpoint/2010/main" val="263129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B72F-E0BC-44DA-9A1C-58B06F2E4B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F667B05D-31AD-4590-948C-B49D08FB6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C1D0F3E2-C7B6-40C4-A860-36F12329965D}"/>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3CF99779-7825-4908-954D-C8F0F3300771}"/>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8DA2E193-73F3-4A8E-9E91-20498BC7DA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152637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C65A-BEF0-4EAD-B919-44FE5D9A4E0B}"/>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5D9D84FC-E979-4764-8CB5-FD9AD66B4D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093D7DE9-22BB-4BFC-AFD9-1336A85C324B}"/>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4558F170-6C89-4B87-BBD5-559894C71E3D}"/>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E8214E23-A7F3-49A3-9095-367ACFEB71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400424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81B27-2B8D-46CB-B4EE-7A6085CEF0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BF48CEE4-D3FC-422C-85F8-C1E6A24E7B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7CC17007-D94E-4FEB-BF02-62614A2CD7E1}"/>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CB47D8C9-49D6-430C-98CB-BC2E80C1470A}"/>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B44BA655-A080-4BDD-BDEC-D1835391FC8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69307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8391-9CB1-41AC-B835-C2CBA590DC7D}"/>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2448B09E-2CE9-4217-9687-D8DAB57627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E93B28BE-59DA-4AB8-94F1-CC80F9F65C1F}"/>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AB9D0077-A6B2-4146-96AA-B91A28F6F909}"/>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B2181CA2-7FC2-4D61-8887-4B6766F5DB3A}"/>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80091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D052-4278-4740-9798-D6FD09B11A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24590698-5CA6-4D4E-BD5E-0EAD2A383C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18A131-A01C-4438-A6FC-E5057468CEAC}"/>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0866519F-E070-4A24-80B8-430303F01268}"/>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D4E69FD7-2790-47A2-939F-881577C19514}"/>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49471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9398-1C17-44D8-85F2-36B1C702E805}"/>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1CA61A76-CAB0-4FAA-A59D-09EB443DB0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BF8D9B75-266D-48FB-A59B-0F0105450C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B1FE4E3C-92A3-402C-B4BB-91127658FB17}"/>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6" name="Footer Placeholder 5">
            <a:extLst>
              <a:ext uri="{FF2B5EF4-FFF2-40B4-BE49-F238E27FC236}">
                <a16:creationId xmlns:a16="http://schemas.microsoft.com/office/drawing/2014/main" id="{BD6D7EFF-48F3-4AC1-B879-7F3A8728ACAC}"/>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156CFF59-BD06-4D65-AB88-2B19CE6D16D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28310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0ABA-A3EB-47ED-BC53-0CAC706E776C}"/>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B509A080-F45A-4186-B95D-1672ACF25C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FCAC9D-5119-4978-B0FB-DBD66C17D1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379B5225-E38B-4EE2-95FD-1DCE6983B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FFA3B9-647C-4D28-AE93-5C66F62CE7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9E090570-0F91-436D-9390-50F60E665162}"/>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8" name="Footer Placeholder 7">
            <a:extLst>
              <a:ext uri="{FF2B5EF4-FFF2-40B4-BE49-F238E27FC236}">
                <a16:creationId xmlns:a16="http://schemas.microsoft.com/office/drawing/2014/main" id="{B948C5A9-5751-4F08-AA7A-937BD594DE67}"/>
              </a:ext>
            </a:extLst>
          </p:cNvPr>
          <p:cNvSpPr>
            <a:spLocks noGrp="1"/>
          </p:cNvSpPr>
          <p:nvPr>
            <p:ph type="ftr" sz="quarter" idx="11"/>
          </p:nvPr>
        </p:nvSpPr>
        <p:spPr/>
        <p:txBody>
          <a:bodyPr/>
          <a:lstStyle/>
          <a:p>
            <a:endParaRPr lang="en-KY"/>
          </a:p>
        </p:txBody>
      </p:sp>
      <p:sp>
        <p:nvSpPr>
          <p:cNvPr id="9" name="Slide Number Placeholder 8">
            <a:extLst>
              <a:ext uri="{FF2B5EF4-FFF2-40B4-BE49-F238E27FC236}">
                <a16:creationId xmlns:a16="http://schemas.microsoft.com/office/drawing/2014/main" id="{8F1BF380-D987-4620-A3B7-431D057819A6}"/>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9240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CD4F-9311-4AF4-B675-B56F70F280B1}"/>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8B038F93-DC5D-4D64-85B4-BAFDFE92C73C}"/>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4" name="Footer Placeholder 3">
            <a:extLst>
              <a:ext uri="{FF2B5EF4-FFF2-40B4-BE49-F238E27FC236}">
                <a16:creationId xmlns:a16="http://schemas.microsoft.com/office/drawing/2014/main" id="{CA25D20A-1AED-4CCE-9C4A-0D897C770912}"/>
              </a:ext>
            </a:extLst>
          </p:cNvPr>
          <p:cNvSpPr>
            <a:spLocks noGrp="1"/>
          </p:cNvSpPr>
          <p:nvPr>
            <p:ph type="ftr" sz="quarter" idx="11"/>
          </p:nvPr>
        </p:nvSpPr>
        <p:spPr/>
        <p:txBody>
          <a:bodyPr/>
          <a:lstStyle/>
          <a:p>
            <a:endParaRPr lang="en-KY"/>
          </a:p>
        </p:txBody>
      </p:sp>
      <p:sp>
        <p:nvSpPr>
          <p:cNvPr id="5" name="Slide Number Placeholder 4">
            <a:extLst>
              <a:ext uri="{FF2B5EF4-FFF2-40B4-BE49-F238E27FC236}">
                <a16:creationId xmlns:a16="http://schemas.microsoft.com/office/drawing/2014/main" id="{AB2002B4-9FD5-4BD4-8FBF-FC99E7937033}"/>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64120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EB462-217F-45E2-9265-6158DE908E49}"/>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3" name="Footer Placeholder 2">
            <a:extLst>
              <a:ext uri="{FF2B5EF4-FFF2-40B4-BE49-F238E27FC236}">
                <a16:creationId xmlns:a16="http://schemas.microsoft.com/office/drawing/2014/main" id="{846665F5-50BB-4389-983E-A1B087C42A05}"/>
              </a:ext>
            </a:extLst>
          </p:cNvPr>
          <p:cNvSpPr>
            <a:spLocks noGrp="1"/>
          </p:cNvSpPr>
          <p:nvPr>
            <p:ph type="ftr" sz="quarter" idx="11"/>
          </p:nvPr>
        </p:nvSpPr>
        <p:spPr/>
        <p:txBody>
          <a:bodyPr/>
          <a:lstStyle/>
          <a:p>
            <a:endParaRPr lang="en-KY"/>
          </a:p>
        </p:txBody>
      </p:sp>
      <p:sp>
        <p:nvSpPr>
          <p:cNvPr id="4" name="Slide Number Placeholder 3">
            <a:extLst>
              <a:ext uri="{FF2B5EF4-FFF2-40B4-BE49-F238E27FC236}">
                <a16:creationId xmlns:a16="http://schemas.microsoft.com/office/drawing/2014/main" id="{9AE8A295-C3EB-4522-A138-EF888290A89B}"/>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43203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E2463-BC3A-4901-94E5-1F3C3ED11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BF418671-C5C0-4932-8469-451F8E8E33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6C839648-5D1E-4862-BC4A-7572D5C56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678985-6213-49E8-81CA-602E1064556A}"/>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6" name="Footer Placeholder 5">
            <a:extLst>
              <a:ext uri="{FF2B5EF4-FFF2-40B4-BE49-F238E27FC236}">
                <a16:creationId xmlns:a16="http://schemas.microsoft.com/office/drawing/2014/main" id="{8B903E36-9D06-4B24-85A3-082F2B05C37F}"/>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2C354E22-E4C2-4FEC-93EA-36E93B662F7C}"/>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358973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57A1-03F5-437B-8705-383FF42B3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D8FE7E3A-5AAE-4121-B51A-B762A27FB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a:p>
        </p:txBody>
      </p:sp>
      <p:sp>
        <p:nvSpPr>
          <p:cNvPr id="4" name="Text Placeholder 3">
            <a:extLst>
              <a:ext uri="{FF2B5EF4-FFF2-40B4-BE49-F238E27FC236}">
                <a16:creationId xmlns:a16="http://schemas.microsoft.com/office/drawing/2014/main" id="{847B276F-4000-418C-A0F4-383DF34A6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091033-784C-4102-80FB-1A339EC590DD}"/>
              </a:ext>
            </a:extLst>
          </p:cNvPr>
          <p:cNvSpPr>
            <a:spLocks noGrp="1"/>
          </p:cNvSpPr>
          <p:nvPr>
            <p:ph type="dt" sz="half" idx="10"/>
          </p:nvPr>
        </p:nvSpPr>
        <p:spPr/>
        <p:txBody>
          <a:bodyPr/>
          <a:lstStyle/>
          <a:p>
            <a:fld id="{2A3191F1-4328-4F06-8A80-E9995BEC3917}" type="datetimeFigureOut">
              <a:rPr lang="en-KY" smtClean="0"/>
              <a:t>29/03/2020</a:t>
            </a:fld>
            <a:endParaRPr lang="en-KY"/>
          </a:p>
        </p:txBody>
      </p:sp>
      <p:sp>
        <p:nvSpPr>
          <p:cNvPr id="6" name="Footer Placeholder 5">
            <a:extLst>
              <a:ext uri="{FF2B5EF4-FFF2-40B4-BE49-F238E27FC236}">
                <a16:creationId xmlns:a16="http://schemas.microsoft.com/office/drawing/2014/main" id="{E6C1578F-16D9-440A-82D2-6FE74ABA4F94}"/>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02BA975C-5AF5-4D3E-94B2-9320D784EAF0}"/>
              </a:ext>
            </a:extLst>
          </p:cNvPr>
          <p:cNvSpPr>
            <a:spLocks noGrp="1"/>
          </p:cNvSpPr>
          <p:nvPr>
            <p:ph type="sldNum" sz="quarter" idx="12"/>
          </p:nvPr>
        </p:nvSpPr>
        <p:spPr/>
        <p:txBody>
          <a:bodyPr/>
          <a:lstStyle/>
          <a:p>
            <a:fld id="{AEC34A31-029F-47C1-9972-23E3361B141A}" type="slidenum">
              <a:rPr lang="en-KY" smtClean="0"/>
              <a:t>‹#›</a:t>
            </a:fld>
            <a:endParaRPr lang="en-KY"/>
          </a:p>
        </p:txBody>
      </p:sp>
    </p:spTree>
    <p:extLst>
      <p:ext uri="{BB962C8B-B14F-4D97-AF65-F5344CB8AC3E}">
        <p14:creationId xmlns:p14="http://schemas.microsoft.com/office/powerpoint/2010/main" val="219868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CB992-7EFE-4A42-AA99-ADC616B74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001AFC7B-D655-46C3-8A46-F4E816E2C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3D906580-F27A-45BD-9203-B31E524DA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191F1-4328-4F06-8A80-E9995BEC3917}" type="datetimeFigureOut">
              <a:rPr lang="en-KY" smtClean="0"/>
              <a:t>29/03/2020</a:t>
            </a:fld>
            <a:endParaRPr lang="en-KY"/>
          </a:p>
        </p:txBody>
      </p:sp>
      <p:sp>
        <p:nvSpPr>
          <p:cNvPr id="5" name="Footer Placeholder 4">
            <a:extLst>
              <a:ext uri="{FF2B5EF4-FFF2-40B4-BE49-F238E27FC236}">
                <a16:creationId xmlns:a16="http://schemas.microsoft.com/office/drawing/2014/main" id="{613E7E6C-4014-4299-AF39-001F69C3F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a:p>
        </p:txBody>
      </p:sp>
      <p:sp>
        <p:nvSpPr>
          <p:cNvPr id="6" name="Slide Number Placeholder 5">
            <a:extLst>
              <a:ext uri="{FF2B5EF4-FFF2-40B4-BE49-F238E27FC236}">
                <a16:creationId xmlns:a16="http://schemas.microsoft.com/office/drawing/2014/main" id="{1F234874-8BBE-4105-857E-8C521F6B18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34A31-029F-47C1-9972-23E3361B141A}" type="slidenum">
              <a:rPr lang="en-KY" smtClean="0"/>
              <a:t>‹#›</a:t>
            </a:fld>
            <a:endParaRPr lang="en-KY"/>
          </a:p>
        </p:txBody>
      </p:sp>
    </p:spTree>
    <p:extLst>
      <p:ext uri="{BB962C8B-B14F-4D97-AF65-F5344CB8AC3E}">
        <p14:creationId xmlns:p14="http://schemas.microsoft.com/office/powerpoint/2010/main" val="418754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3NOzgR1ANc4"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new.phonicsplay.co.uk/resources/phase/2/flashcards-speed-trials"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3NOzgR1ANc4"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ew.phonicsplay.co.uk/resources/phase/2/flashcards-speed-trial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new.phonicsplay.co.uk/resources/phase/2/flashcards-speed-trials"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3NOzgR1ANc4"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3NOzgR1ANc4"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new.phonicsplay.co.uk/resources/phase/2/flashcards-speed-trial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Monday March 30, 2020</a:t>
            </a:r>
          </a:p>
          <a:p>
            <a:pPr algn="l"/>
            <a:r>
              <a:rPr lang="en-US" sz="1800" dirty="0">
                <a:solidFill>
                  <a:srgbClr val="000000"/>
                </a:solidFill>
                <a:latin typeface="Comic Sans MS" panose="030F0702030302020204" pitchFamily="66" charset="0"/>
              </a:rPr>
              <a:t>Day 1</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07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https://www.youtube.com/watch?v=3NOzgR1ANc4</a:t>
            </a:r>
            <a:endParaRPr lang="en-KY" sz="3600" dirty="0"/>
          </a:p>
        </p:txBody>
      </p:sp>
    </p:spTree>
    <p:extLst>
      <p:ext uri="{BB962C8B-B14F-4D97-AF65-F5344CB8AC3E}">
        <p14:creationId xmlns:p14="http://schemas.microsoft.com/office/powerpoint/2010/main" val="421002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411480" y="2570871"/>
            <a:ext cx="11369039" cy="3416320"/>
          </a:xfrm>
          <a:prstGeom prst="rect">
            <a:avLst/>
          </a:prstGeom>
        </p:spPr>
        <p:txBody>
          <a:bodyPr wrap="square">
            <a:spAutoFit/>
          </a:bodyPr>
          <a:lstStyle/>
          <a:p>
            <a:pPr algn="ctr"/>
            <a:r>
              <a:rPr lang="en-GB" sz="7200" dirty="0">
                <a:latin typeface="Comic Sans MS" panose="030F0702030302020204" pitchFamily="66" charset="0"/>
              </a:rPr>
              <a:t>Sound it out:   </a:t>
            </a:r>
            <a:r>
              <a:rPr lang="en-GB" sz="7200" dirty="0" err="1">
                <a:latin typeface="Comic Sans MS" panose="030F0702030302020204" pitchFamily="66" charset="0"/>
              </a:rPr>
              <a:t>ch</a:t>
            </a:r>
            <a:r>
              <a:rPr lang="en-GB" sz="7200" dirty="0">
                <a:latin typeface="Comic Sans MS" panose="030F0702030302020204" pitchFamily="66" charset="0"/>
              </a:rPr>
              <a:t>-a-m-p</a:t>
            </a:r>
          </a:p>
          <a:p>
            <a:pPr algn="ctr"/>
            <a:endParaRPr lang="en-GB" sz="7200" dirty="0">
              <a:latin typeface="Comic Sans MS" panose="030F0702030302020204" pitchFamily="66" charset="0"/>
            </a:endParaRPr>
          </a:p>
          <a:p>
            <a:pPr algn="ctr"/>
            <a:r>
              <a:rPr lang="en-GB" sz="7200" dirty="0">
                <a:latin typeface="Comic Sans MS" panose="030F0702030302020204" pitchFamily="66" charset="0"/>
              </a:rPr>
              <a:t>Blend and read:   champ</a:t>
            </a:r>
            <a:endParaRPr lang="en-KY" sz="7200" dirty="0">
              <a:latin typeface="Comic Sans MS" panose="030F0702030302020204" pitchFamily="66" charset="0"/>
            </a:endParaRPr>
          </a:p>
        </p:txBody>
      </p:sp>
    </p:spTree>
    <p:extLst>
      <p:ext uri="{BB962C8B-B14F-4D97-AF65-F5344CB8AC3E}">
        <p14:creationId xmlns:p14="http://schemas.microsoft.com/office/powerpoint/2010/main" val="3065722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a:t>
            </a:r>
            <a:r>
              <a:rPr lang="en-GB" sz="8000" dirty="0" err="1">
                <a:latin typeface="Comic Sans MS" panose="030F0702030302020204" pitchFamily="66" charset="0"/>
              </a:rPr>
              <a:t>th</a:t>
            </a:r>
            <a:r>
              <a:rPr lang="en-GB" sz="8000" dirty="0">
                <a:latin typeface="Comic Sans MS" panose="030F0702030302020204" pitchFamily="66" charset="0"/>
              </a:rPr>
              <a:t>-u-m-p</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thump</a:t>
            </a:r>
            <a:endParaRPr lang="en-KY" sz="8000" dirty="0">
              <a:latin typeface="Comic Sans MS" panose="030F0702030302020204" pitchFamily="66" charset="0"/>
            </a:endParaRPr>
          </a:p>
        </p:txBody>
      </p:sp>
    </p:spTree>
    <p:extLst>
      <p:ext uri="{BB962C8B-B14F-4D97-AF65-F5344CB8AC3E}">
        <p14:creationId xmlns:p14="http://schemas.microsoft.com/office/powerpoint/2010/main" val="395792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a:t>
            </a:r>
            <a:r>
              <a:rPr lang="en-GB" sz="8000" dirty="0" err="1">
                <a:latin typeface="Comic Sans MS" panose="030F0702030302020204" pitchFamily="66" charset="0"/>
              </a:rPr>
              <a:t>ch</a:t>
            </a:r>
            <a:r>
              <a:rPr lang="en-GB" sz="8000" dirty="0">
                <a:latin typeface="Comic Sans MS" panose="030F0702030302020204" pitchFamily="66" charset="0"/>
              </a:rPr>
              <a:t>-</a:t>
            </a:r>
            <a:r>
              <a:rPr lang="en-GB" sz="8000" dirty="0" err="1">
                <a:latin typeface="Comic Sans MS" panose="030F0702030302020204" pitchFamily="66" charset="0"/>
              </a:rPr>
              <a:t>i</a:t>
            </a:r>
            <a:r>
              <a:rPr lang="en-GB" sz="8000" dirty="0">
                <a:latin typeface="Comic Sans MS" panose="030F0702030302020204" pitchFamily="66" charset="0"/>
              </a:rPr>
              <a:t>-m-p</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chimp</a:t>
            </a:r>
            <a:endParaRPr lang="en-KY" sz="8000" dirty="0">
              <a:latin typeface="Comic Sans MS" panose="030F0702030302020204" pitchFamily="66" charset="0"/>
            </a:endParaRPr>
          </a:p>
        </p:txBody>
      </p:sp>
    </p:spTree>
    <p:extLst>
      <p:ext uri="{BB962C8B-B14F-4D97-AF65-F5344CB8AC3E}">
        <p14:creationId xmlns:p14="http://schemas.microsoft.com/office/powerpoint/2010/main" val="363065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895060"/>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2!</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2407529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Wednesday April 1, 2020</a:t>
            </a:r>
          </a:p>
          <a:p>
            <a:pPr algn="l"/>
            <a:r>
              <a:rPr lang="en-US" sz="1800" dirty="0">
                <a:solidFill>
                  <a:srgbClr val="000000"/>
                </a:solidFill>
                <a:latin typeface="Comic Sans MS" panose="030F0702030302020204" pitchFamily="66" charset="0"/>
              </a:rPr>
              <a:t>Day 3</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696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0" y="1023605"/>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931985" y="2034511"/>
            <a:ext cx="10328030" cy="1200329"/>
          </a:xfrm>
          <a:prstGeom prst="rect">
            <a:avLst/>
          </a:prstGeom>
        </p:spPr>
        <p:txBody>
          <a:bodyPr wrap="square">
            <a:spAutoFit/>
          </a:bodyPr>
          <a:lstStyle/>
          <a:p>
            <a:pPr algn="ctr"/>
            <a:r>
              <a:rPr lang="en-US" sz="3600" dirty="0">
                <a:hlinkClick r:id="rId2"/>
              </a:rPr>
              <a:t>https://new.phonicsplay.co.uk/resources/phase/2/flashcards-speed-trials</a:t>
            </a:r>
            <a:endParaRPr lang="en-KY" sz="3600" dirty="0"/>
          </a:p>
        </p:txBody>
      </p:sp>
      <p:sp>
        <p:nvSpPr>
          <p:cNvPr id="4" name="Rectangle 3">
            <a:extLst>
              <a:ext uri="{FF2B5EF4-FFF2-40B4-BE49-F238E27FC236}">
                <a16:creationId xmlns:a16="http://schemas.microsoft.com/office/drawing/2014/main" id="{762A37D5-DBA1-4DBE-95E7-FC71ACF5DD14}"/>
              </a:ext>
            </a:extLst>
          </p:cNvPr>
          <p:cNvSpPr/>
          <p:nvPr/>
        </p:nvSpPr>
        <p:spPr>
          <a:xfrm>
            <a:off x="0" y="5548540"/>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link writing,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spTree>
    <p:extLst>
      <p:ext uri="{BB962C8B-B14F-4D97-AF65-F5344CB8AC3E}">
        <p14:creationId xmlns:p14="http://schemas.microsoft.com/office/powerpoint/2010/main" val="2200189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https://www.youtube.com/watch?v=3NOzgR1ANc4</a:t>
            </a:r>
            <a:endParaRPr lang="en-KY" sz="3600" dirty="0"/>
          </a:p>
        </p:txBody>
      </p:sp>
    </p:spTree>
    <p:extLst>
      <p:ext uri="{BB962C8B-B14F-4D97-AF65-F5344CB8AC3E}">
        <p14:creationId xmlns:p14="http://schemas.microsoft.com/office/powerpoint/2010/main" val="100461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675250" y="2627142"/>
            <a:ext cx="11092376" cy="3785652"/>
          </a:xfrm>
          <a:prstGeom prst="rect">
            <a:avLst/>
          </a:prstGeom>
        </p:spPr>
        <p:txBody>
          <a:bodyPr wrap="square">
            <a:spAutoFit/>
          </a:bodyPr>
          <a:lstStyle/>
          <a:p>
            <a:pPr algn="ctr"/>
            <a:r>
              <a:rPr lang="en-GB" sz="8000" dirty="0">
                <a:latin typeface="Comic Sans MS" panose="030F0702030302020204" pitchFamily="66" charset="0"/>
              </a:rPr>
              <a:t>Sound it out:   s-</a:t>
            </a:r>
            <a:r>
              <a:rPr lang="en-GB" sz="8000" dirty="0" err="1">
                <a:latin typeface="Comic Sans MS" panose="030F0702030302020204" pitchFamily="66" charset="0"/>
              </a:rPr>
              <a:t>i</a:t>
            </a:r>
            <a:r>
              <a:rPr lang="en-GB" sz="8000" dirty="0">
                <a:latin typeface="Comic Sans MS" panose="030F0702030302020204" pitchFamily="66" charset="0"/>
              </a:rPr>
              <a:t>-x-</a:t>
            </a:r>
            <a:r>
              <a:rPr lang="en-GB" sz="8000" dirty="0" err="1">
                <a:latin typeface="Comic Sans MS" panose="030F0702030302020204" pitchFamily="66" charset="0"/>
              </a:rPr>
              <a:t>th</a:t>
            </a:r>
            <a:endParaRPr lang="en-GB" sz="8000" dirty="0">
              <a:latin typeface="Comic Sans MS" panose="030F0702030302020204" pitchFamily="66" charset="0"/>
            </a:endParaRP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sixth</a:t>
            </a:r>
            <a:endParaRPr lang="en-KY" sz="8000" dirty="0">
              <a:latin typeface="Comic Sans MS" panose="030F0702030302020204" pitchFamily="66" charset="0"/>
            </a:endParaRPr>
          </a:p>
        </p:txBody>
      </p:sp>
    </p:spTree>
    <p:extLst>
      <p:ext uri="{BB962C8B-B14F-4D97-AF65-F5344CB8AC3E}">
        <p14:creationId xmlns:p14="http://schemas.microsoft.com/office/powerpoint/2010/main" val="1841256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a:t>
            </a:r>
            <a:r>
              <a:rPr lang="en-GB" sz="8000" dirty="0" err="1">
                <a:latin typeface="Comic Sans MS" panose="030F0702030302020204" pitchFamily="66" charset="0"/>
              </a:rPr>
              <a:t>ch</a:t>
            </a:r>
            <a:r>
              <a:rPr lang="en-GB" sz="8000" dirty="0">
                <a:latin typeface="Comic Sans MS" panose="030F0702030302020204" pitchFamily="66" charset="0"/>
              </a:rPr>
              <a:t>-u-n-k</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chunk</a:t>
            </a:r>
            <a:endParaRPr lang="en-KY" sz="8000" dirty="0">
              <a:latin typeface="Comic Sans MS" panose="030F0702030302020204" pitchFamily="66" charset="0"/>
            </a:endParaRPr>
          </a:p>
        </p:txBody>
      </p:sp>
    </p:spTree>
    <p:extLst>
      <p:ext uri="{BB962C8B-B14F-4D97-AF65-F5344CB8AC3E}">
        <p14:creationId xmlns:p14="http://schemas.microsoft.com/office/powerpoint/2010/main" val="354299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0" y="1023605"/>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931985" y="2034511"/>
            <a:ext cx="10328030" cy="1200329"/>
          </a:xfrm>
          <a:prstGeom prst="rect">
            <a:avLst/>
          </a:prstGeom>
        </p:spPr>
        <p:txBody>
          <a:bodyPr wrap="square">
            <a:spAutoFit/>
          </a:bodyPr>
          <a:lstStyle/>
          <a:p>
            <a:pPr algn="ctr"/>
            <a:r>
              <a:rPr lang="en-US" sz="3600" dirty="0">
                <a:hlinkClick r:id="rId2"/>
              </a:rPr>
              <a:t>https://new.phonicsplay.co.uk/resources/phase/2/flashcards-speed-trials</a:t>
            </a:r>
            <a:endParaRPr lang="en-KY" sz="3600" dirty="0"/>
          </a:p>
        </p:txBody>
      </p:sp>
      <p:sp>
        <p:nvSpPr>
          <p:cNvPr id="4" name="Rectangle 3">
            <a:extLst>
              <a:ext uri="{FF2B5EF4-FFF2-40B4-BE49-F238E27FC236}">
                <a16:creationId xmlns:a16="http://schemas.microsoft.com/office/drawing/2014/main" id="{762A37D5-DBA1-4DBE-95E7-FC71ACF5DD14}"/>
              </a:ext>
            </a:extLst>
          </p:cNvPr>
          <p:cNvSpPr/>
          <p:nvPr/>
        </p:nvSpPr>
        <p:spPr>
          <a:xfrm>
            <a:off x="0" y="5548540"/>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link writing,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spTree>
    <p:extLst>
      <p:ext uri="{BB962C8B-B14F-4D97-AF65-F5344CB8AC3E}">
        <p14:creationId xmlns:p14="http://schemas.microsoft.com/office/powerpoint/2010/main" val="2386149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t-</a:t>
            </a:r>
            <a:r>
              <a:rPr lang="en-GB" sz="8000" dirty="0" err="1">
                <a:latin typeface="Comic Sans MS" panose="030F0702030302020204" pitchFamily="66" charset="0"/>
              </a:rPr>
              <a:t>oa</a:t>
            </a:r>
            <a:r>
              <a:rPr lang="en-GB" sz="8000" dirty="0">
                <a:latin typeface="Comic Sans MS" panose="030F0702030302020204" pitchFamily="66" charset="0"/>
              </a:rPr>
              <a:t>-s-t</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toast</a:t>
            </a:r>
            <a:endParaRPr lang="en-KY" sz="8000" dirty="0">
              <a:latin typeface="Comic Sans MS" panose="030F0702030302020204" pitchFamily="66" charset="0"/>
            </a:endParaRPr>
          </a:p>
        </p:txBody>
      </p:sp>
    </p:spTree>
    <p:extLst>
      <p:ext uri="{BB962C8B-B14F-4D97-AF65-F5344CB8AC3E}">
        <p14:creationId xmlns:p14="http://schemas.microsoft.com/office/powerpoint/2010/main" val="3496884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921565"/>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3!</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1346242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Thursday April 2, 2020</a:t>
            </a:r>
          </a:p>
          <a:p>
            <a:pPr algn="l"/>
            <a:r>
              <a:rPr lang="en-US" sz="1800" dirty="0">
                <a:solidFill>
                  <a:srgbClr val="000000"/>
                </a:solidFill>
                <a:latin typeface="Comic Sans MS" panose="030F0702030302020204" pitchFamily="66" charset="0"/>
              </a:rPr>
              <a:t>Day 4</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26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0" y="1023605"/>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931985" y="2034511"/>
            <a:ext cx="10328030" cy="1200329"/>
          </a:xfrm>
          <a:prstGeom prst="rect">
            <a:avLst/>
          </a:prstGeom>
        </p:spPr>
        <p:txBody>
          <a:bodyPr wrap="square">
            <a:spAutoFit/>
          </a:bodyPr>
          <a:lstStyle/>
          <a:p>
            <a:pPr algn="ctr"/>
            <a:r>
              <a:rPr lang="en-US" sz="3600" dirty="0">
                <a:hlinkClick r:id="rId2"/>
              </a:rPr>
              <a:t>https://new.phonicsplay.co.uk/resources/phase/2/flashcards-speed-trials</a:t>
            </a:r>
            <a:endParaRPr lang="en-KY" sz="3600" dirty="0"/>
          </a:p>
        </p:txBody>
      </p:sp>
      <p:sp>
        <p:nvSpPr>
          <p:cNvPr id="4" name="Rectangle 3">
            <a:extLst>
              <a:ext uri="{FF2B5EF4-FFF2-40B4-BE49-F238E27FC236}">
                <a16:creationId xmlns:a16="http://schemas.microsoft.com/office/drawing/2014/main" id="{762A37D5-DBA1-4DBE-95E7-FC71ACF5DD14}"/>
              </a:ext>
            </a:extLst>
          </p:cNvPr>
          <p:cNvSpPr/>
          <p:nvPr/>
        </p:nvSpPr>
        <p:spPr>
          <a:xfrm>
            <a:off x="0" y="5548540"/>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link writing,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spTree>
    <p:extLst>
      <p:ext uri="{BB962C8B-B14F-4D97-AF65-F5344CB8AC3E}">
        <p14:creationId xmlns:p14="http://schemas.microsoft.com/office/powerpoint/2010/main" val="388101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https://www.youtube.com/watch?v=3NOzgR1ANc4</a:t>
            </a:r>
            <a:endParaRPr lang="en-KY" sz="3600" dirty="0"/>
          </a:p>
        </p:txBody>
      </p:sp>
    </p:spTree>
    <p:extLst>
      <p:ext uri="{BB962C8B-B14F-4D97-AF65-F5344CB8AC3E}">
        <p14:creationId xmlns:p14="http://schemas.microsoft.com/office/powerpoint/2010/main" val="2482987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99006"/>
            <a:ext cx="11748867" cy="3785652"/>
          </a:xfrm>
          <a:prstGeom prst="rect">
            <a:avLst/>
          </a:prstGeom>
        </p:spPr>
        <p:txBody>
          <a:bodyPr wrap="square">
            <a:spAutoFit/>
          </a:bodyPr>
          <a:lstStyle/>
          <a:p>
            <a:pPr algn="ctr"/>
            <a:r>
              <a:rPr lang="en-GB" sz="8000" dirty="0">
                <a:latin typeface="Comic Sans MS" panose="030F0702030302020204" pitchFamily="66" charset="0"/>
              </a:rPr>
              <a:t>Sound it out:   p-u-n-</a:t>
            </a:r>
            <a:r>
              <a:rPr lang="en-GB" sz="8000" dirty="0" err="1">
                <a:latin typeface="Comic Sans MS" panose="030F0702030302020204" pitchFamily="66" charset="0"/>
              </a:rPr>
              <a:t>ch</a:t>
            </a:r>
            <a:endParaRPr lang="en-GB" sz="8000" dirty="0">
              <a:latin typeface="Comic Sans MS" panose="030F0702030302020204" pitchFamily="66" charset="0"/>
            </a:endParaRP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punch</a:t>
            </a:r>
            <a:endParaRPr lang="en-KY" sz="8000" dirty="0">
              <a:latin typeface="Comic Sans MS" panose="030F0702030302020204" pitchFamily="66" charset="0"/>
            </a:endParaRPr>
          </a:p>
        </p:txBody>
      </p:sp>
    </p:spTree>
    <p:extLst>
      <p:ext uri="{BB962C8B-B14F-4D97-AF65-F5344CB8AC3E}">
        <p14:creationId xmlns:p14="http://schemas.microsoft.com/office/powerpoint/2010/main" val="1795562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99006"/>
            <a:ext cx="11748867" cy="3785652"/>
          </a:xfrm>
          <a:prstGeom prst="rect">
            <a:avLst/>
          </a:prstGeom>
        </p:spPr>
        <p:txBody>
          <a:bodyPr wrap="square">
            <a:spAutoFit/>
          </a:bodyPr>
          <a:lstStyle/>
          <a:p>
            <a:pPr algn="ctr"/>
            <a:r>
              <a:rPr lang="en-GB" sz="8000" dirty="0">
                <a:latin typeface="Comic Sans MS" panose="030F0702030302020204" pitchFamily="66" charset="0"/>
              </a:rPr>
              <a:t>Sound it out:   j-oi-n-t</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joint</a:t>
            </a:r>
            <a:endParaRPr lang="en-KY" sz="8000" dirty="0">
              <a:latin typeface="Comic Sans MS" panose="030F0702030302020204" pitchFamily="66" charset="0"/>
            </a:endParaRPr>
          </a:p>
        </p:txBody>
      </p:sp>
    </p:spTree>
    <p:extLst>
      <p:ext uri="{BB962C8B-B14F-4D97-AF65-F5344CB8AC3E}">
        <p14:creationId xmlns:p14="http://schemas.microsoft.com/office/powerpoint/2010/main" val="2388994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b-</a:t>
            </a:r>
            <a:r>
              <a:rPr lang="en-GB" sz="8000" dirty="0" err="1">
                <a:latin typeface="Comic Sans MS" panose="030F0702030302020204" pitchFamily="66" charset="0"/>
              </a:rPr>
              <a:t>ea</a:t>
            </a:r>
            <a:r>
              <a:rPr lang="en-GB" sz="8000" dirty="0">
                <a:latin typeface="Comic Sans MS" panose="030F0702030302020204" pitchFamily="66" charset="0"/>
              </a:rPr>
              <a:t>-s-t</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beast</a:t>
            </a:r>
            <a:endParaRPr lang="en-KY" sz="8000" dirty="0">
              <a:latin typeface="Comic Sans MS" panose="030F0702030302020204" pitchFamily="66" charset="0"/>
            </a:endParaRPr>
          </a:p>
        </p:txBody>
      </p:sp>
    </p:spTree>
    <p:extLst>
      <p:ext uri="{BB962C8B-B14F-4D97-AF65-F5344CB8AC3E}">
        <p14:creationId xmlns:p14="http://schemas.microsoft.com/office/powerpoint/2010/main" val="1858332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948069"/>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4!</a:t>
            </a:r>
          </a:p>
          <a:p>
            <a:pPr algn="ctr">
              <a:spcAft>
                <a:spcPts val="0"/>
              </a:spcAft>
            </a:pPr>
            <a:endParaRPr lang="en-GB" sz="4400" dirty="0">
              <a:latin typeface="Comic Sans MS" panose="030F0702030302020204" pitchFamily="66" charset="0"/>
              <a:sym typeface="Wingdings" panose="05000000000000000000" pitchFamily="2" charset="2"/>
            </a:endParaRPr>
          </a:p>
          <a:p>
            <a:pPr algn="ctr">
              <a:spcAft>
                <a:spcPts val="0"/>
              </a:spcAft>
            </a:pPr>
            <a:r>
              <a:rPr lang="en-GB" sz="4400" dirty="0">
                <a:latin typeface="Comic Sans MS" panose="030F0702030302020204" pitchFamily="66" charset="0"/>
                <a:sym typeface="Wingdings" panose="05000000000000000000" pitchFamily="2" charset="2"/>
              </a:rPr>
              <a:t>That’s it for this week </a:t>
            </a:r>
            <a:endParaRPr lang="en-GB" sz="6600" dirty="0">
              <a:latin typeface="Comic Sans MS" panose="030F0702030302020204" pitchFamily="66" charset="0"/>
            </a:endParaRPr>
          </a:p>
        </p:txBody>
      </p:sp>
    </p:spTree>
    <p:extLst>
      <p:ext uri="{BB962C8B-B14F-4D97-AF65-F5344CB8AC3E}">
        <p14:creationId xmlns:p14="http://schemas.microsoft.com/office/powerpoint/2010/main" val="151533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576775" y="1572245"/>
            <a:ext cx="11143957" cy="1323439"/>
          </a:xfrm>
          <a:prstGeom prst="rect">
            <a:avLst/>
          </a:prstGeom>
        </p:spPr>
        <p:txBody>
          <a:bodyPr wrap="square">
            <a:spAutoFit/>
          </a:bodyPr>
          <a:lstStyle/>
          <a:p>
            <a:pPr algn="ctr"/>
            <a:r>
              <a:rPr lang="en-GB" sz="4000" b="1" dirty="0">
                <a:latin typeface="Comic Sans MS" panose="030F0702030302020204" pitchFamily="66" charset="0"/>
              </a:rPr>
              <a:t>Join in with this Tricky Word song on YouTube:</a:t>
            </a:r>
            <a:endParaRPr lang="en-KY" sz="4000" b="1" dirty="0">
              <a:latin typeface="Comic Sans MS" panose="030F0702030302020204" pitchFamily="66" charset="0"/>
            </a:endParaRPr>
          </a:p>
        </p:txBody>
      </p:sp>
      <p:sp>
        <p:nvSpPr>
          <p:cNvPr id="2" name="Rectangle 1">
            <a:extLst>
              <a:ext uri="{FF2B5EF4-FFF2-40B4-BE49-F238E27FC236}">
                <a16:creationId xmlns:a16="http://schemas.microsoft.com/office/drawing/2014/main" id="{3AA3970F-6C47-4FB2-B8CF-F852D34201D0}"/>
              </a:ext>
            </a:extLst>
          </p:cNvPr>
          <p:cNvSpPr/>
          <p:nvPr/>
        </p:nvSpPr>
        <p:spPr>
          <a:xfrm>
            <a:off x="984739" y="3244333"/>
            <a:ext cx="10328030" cy="646331"/>
          </a:xfrm>
          <a:prstGeom prst="rect">
            <a:avLst/>
          </a:prstGeom>
        </p:spPr>
        <p:txBody>
          <a:bodyPr wrap="square">
            <a:spAutoFit/>
          </a:bodyPr>
          <a:lstStyle/>
          <a:p>
            <a:pPr algn="ctr"/>
            <a:r>
              <a:rPr lang="en-US" sz="3600" dirty="0">
                <a:hlinkClick r:id="rId2"/>
              </a:rPr>
              <a:t>https://www.youtube.com/watch?v=3NOzgR1ANc4</a:t>
            </a:r>
            <a:endParaRPr lang="en-KY" sz="3600" dirty="0"/>
          </a:p>
        </p:txBody>
      </p:sp>
    </p:spTree>
    <p:extLst>
      <p:ext uri="{BB962C8B-B14F-4D97-AF65-F5344CB8AC3E}">
        <p14:creationId xmlns:p14="http://schemas.microsoft.com/office/powerpoint/2010/main" val="316831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f-e-l-t</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felt</a:t>
            </a:r>
            <a:endParaRPr lang="en-KY" sz="8000" dirty="0">
              <a:latin typeface="Comic Sans MS" panose="030F0702030302020204" pitchFamily="66" charset="0"/>
            </a:endParaRPr>
          </a:p>
        </p:txBody>
      </p:sp>
    </p:spTree>
    <p:extLst>
      <p:ext uri="{BB962C8B-B14F-4D97-AF65-F5344CB8AC3E}">
        <p14:creationId xmlns:p14="http://schemas.microsoft.com/office/powerpoint/2010/main" val="330984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p-o-n-d</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pond</a:t>
            </a:r>
            <a:endParaRPr lang="en-KY" sz="8000" dirty="0">
              <a:latin typeface="Comic Sans MS" panose="030F0702030302020204" pitchFamily="66" charset="0"/>
            </a:endParaRPr>
          </a:p>
        </p:txBody>
      </p:sp>
    </p:spTree>
    <p:extLst>
      <p:ext uri="{BB962C8B-B14F-4D97-AF65-F5344CB8AC3E}">
        <p14:creationId xmlns:p14="http://schemas.microsoft.com/office/powerpoint/2010/main" val="32759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879231" y="601574"/>
            <a:ext cx="10433538" cy="707886"/>
          </a:xfrm>
          <a:prstGeom prst="rect">
            <a:avLst/>
          </a:prstGeom>
        </p:spPr>
        <p:txBody>
          <a:bodyPr wrap="square">
            <a:spAutoFit/>
          </a:bodyPr>
          <a:lstStyle/>
          <a:p>
            <a:pPr algn="ctr"/>
            <a:r>
              <a:rPr lang="en-GB" sz="4000" b="1" dirty="0">
                <a:latin typeface="Comic Sans MS" panose="030F0702030302020204" pitchFamily="66" charset="0"/>
              </a:rPr>
              <a:t>Can you sound out and blend this word?</a:t>
            </a:r>
            <a:endParaRPr lang="en-KY" sz="4000" b="1" dirty="0">
              <a:latin typeface="Comic Sans MS" panose="030F0702030302020204" pitchFamily="66" charset="0"/>
            </a:endParaRPr>
          </a:p>
        </p:txBody>
      </p:sp>
      <p:sp>
        <p:nvSpPr>
          <p:cNvPr id="4" name="Rectangle 3">
            <a:extLst>
              <a:ext uri="{FF2B5EF4-FFF2-40B4-BE49-F238E27FC236}">
                <a16:creationId xmlns:a16="http://schemas.microsoft.com/office/drawing/2014/main" id="{DAE1DB54-4BC3-4A92-AD63-36EF5330DF48}"/>
              </a:ext>
            </a:extLst>
          </p:cNvPr>
          <p:cNvSpPr/>
          <p:nvPr/>
        </p:nvSpPr>
        <p:spPr>
          <a:xfrm>
            <a:off x="0" y="2570871"/>
            <a:ext cx="12192000" cy="3785652"/>
          </a:xfrm>
          <a:prstGeom prst="rect">
            <a:avLst/>
          </a:prstGeom>
        </p:spPr>
        <p:txBody>
          <a:bodyPr wrap="square">
            <a:spAutoFit/>
          </a:bodyPr>
          <a:lstStyle/>
          <a:p>
            <a:pPr algn="ctr"/>
            <a:r>
              <a:rPr lang="en-GB" sz="8000" dirty="0">
                <a:latin typeface="Comic Sans MS" panose="030F0702030302020204" pitchFamily="66" charset="0"/>
              </a:rPr>
              <a:t>Sound it out:   j-u-m-p</a:t>
            </a:r>
          </a:p>
          <a:p>
            <a:pPr algn="ctr"/>
            <a:endParaRPr lang="en-GB" sz="8000" dirty="0">
              <a:latin typeface="Comic Sans MS" panose="030F0702030302020204" pitchFamily="66" charset="0"/>
            </a:endParaRPr>
          </a:p>
          <a:p>
            <a:pPr algn="ctr"/>
            <a:r>
              <a:rPr lang="en-GB" sz="8000" dirty="0">
                <a:latin typeface="Comic Sans MS" panose="030F0702030302020204" pitchFamily="66" charset="0"/>
              </a:rPr>
              <a:t>Blend and read:   jump</a:t>
            </a:r>
            <a:endParaRPr lang="en-KY" sz="8000" dirty="0">
              <a:latin typeface="Comic Sans MS" panose="030F0702030302020204" pitchFamily="66" charset="0"/>
            </a:endParaRPr>
          </a:p>
        </p:txBody>
      </p:sp>
    </p:spTree>
    <p:extLst>
      <p:ext uri="{BB962C8B-B14F-4D97-AF65-F5344CB8AC3E}">
        <p14:creationId xmlns:p14="http://schemas.microsoft.com/office/powerpoint/2010/main" val="395885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3C6645-A94C-410B-8F6E-268C819DF079}"/>
              </a:ext>
            </a:extLst>
          </p:cNvPr>
          <p:cNvSpPr/>
          <p:nvPr/>
        </p:nvSpPr>
        <p:spPr>
          <a:xfrm>
            <a:off x="212036" y="1855303"/>
            <a:ext cx="11979964" cy="3477875"/>
          </a:xfrm>
          <a:prstGeom prst="rect">
            <a:avLst/>
          </a:prstGeom>
        </p:spPr>
        <p:txBody>
          <a:bodyPr wrap="square">
            <a:spAutoFit/>
          </a:bodyPr>
          <a:lstStyle/>
          <a:p>
            <a:pPr algn="ctr">
              <a:spcAft>
                <a:spcPts val="0"/>
              </a:spcAft>
            </a:pPr>
            <a:r>
              <a:rPr lang="en-GB" sz="4400" dirty="0">
                <a:latin typeface="Comic Sans MS" panose="030F0702030302020204" pitchFamily="66" charset="0"/>
              </a:rPr>
              <a:t>Well done Turtles!</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rPr>
              <a:t>You completed Day 1!</a:t>
            </a:r>
          </a:p>
          <a:p>
            <a:pPr algn="ctr">
              <a:spcAft>
                <a:spcPts val="0"/>
              </a:spcAft>
            </a:pPr>
            <a:endParaRPr lang="en-GB" sz="4400" dirty="0">
              <a:latin typeface="Comic Sans MS" panose="030F0702030302020204" pitchFamily="66" charset="0"/>
            </a:endParaRPr>
          </a:p>
          <a:p>
            <a:pPr algn="ctr">
              <a:spcAft>
                <a:spcPts val="0"/>
              </a:spcAft>
            </a:pPr>
            <a:r>
              <a:rPr lang="en-GB" sz="4400" dirty="0">
                <a:latin typeface="Comic Sans MS" panose="030F0702030302020204" pitchFamily="66" charset="0"/>
                <a:sym typeface="Wingdings" panose="05000000000000000000" pitchFamily="2" charset="2"/>
              </a:rPr>
              <a:t></a:t>
            </a:r>
            <a:endParaRPr lang="en-GB" sz="6600" dirty="0">
              <a:latin typeface="Comic Sans MS" panose="030F0702030302020204" pitchFamily="66" charset="0"/>
            </a:endParaRPr>
          </a:p>
        </p:txBody>
      </p:sp>
    </p:spTree>
    <p:extLst>
      <p:ext uri="{BB962C8B-B14F-4D97-AF65-F5344CB8AC3E}">
        <p14:creationId xmlns:p14="http://schemas.microsoft.com/office/powerpoint/2010/main" val="263713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91">
            <a:extLst>
              <a:ext uri="{FF2B5EF4-FFF2-40B4-BE49-F238E27FC236}">
                <a16:creationId xmlns:a16="http://schemas.microsoft.com/office/drawing/2014/main" id="{C9F26692-F12A-4F9E-9C6D-FABE9A277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192">
            <a:extLst>
              <a:ext uri="{FF2B5EF4-FFF2-40B4-BE49-F238E27FC236}">
                <a16:creationId xmlns:a16="http://schemas.microsoft.com/office/drawing/2014/main" id="{19BDF44E-531A-4177-A2D6-2D2310D058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Subtitle 2">
            <a:extLst>
              <a:ext uri="{FF2B5EF4-FFF2-40B4-BE49-F238E27FC236}">
                <a16:creationId xmlns:a16="http://schemas.microsoft.com/office/drawing/2014/main" id="{7973ADDE-7D6F-4032-8F48-7C36F46AAD85}"/>
              </a:ext>
            </a:extLst>
          </p:cNvPr>
          <p:cNvSpPr>
            <a:spLocks noGrp="1"/>
          </p:cNvSpPr>
          <p:nvPr>
            <p:ph type="subTitle" idx="1"/>
          </p:nvPr>
        </p:nvSpPr>
        <p:spPr>
          <a:xfrm>
            <a:off x="444745" y="2448695"/>
            <a:ext cx="5946202" cy="838831"/>
          </a:xfrm>
        </p:spPr>
        <p:txBody>
          <a:bodyPr anchor="b">
            <a:normAutofit/>
          </a:bodyPr>
          <a:lstStyle/>
          <a:p>
            <a:pPr algn="l"/>
            <a:r>
              <a:rPr lang="en-US" sz="1800" dirty="0">
                <a:solidFill>
                  <a:srgbClr val="000000"/>
                </a:solidFill>
                <a:latin typeface="Comic Sans MS" panose="030F0702030302020204" pitchFamily="66" charset="0"/>
              </a:rPr>
              <a:t>Tuesday March 31, 2020</a:t>
            </a:r>
          </a:p>
          <a:p>
            <a:pPr algn="l"/>
            <a:r>
              <a:rPr lang="en-US" sz="1800" dirty="0">
                <a:solidFill>
                  <a:srgbClr val="000000"/>
                </a:solidFill>
                <a:latin typeface="Comic Sans MS" panose="030F0702030302020204" pitchFamily="66" charset="0"/>
              </a:rPr>
              <a:t>Day 2</a:t>
            </a:r>
            <a:endParaRPr lang="en-KY" sz="1800" dirty="0">
              <a:solidFill>
                <a:srgbClr val="000000"/>
              </a:solidFill>
              <a:latin typeface="Comic Sans MS" panose="030F0702030302020204" pitchFamily="66" charset="0"/>
            </a:endParaRPr>
          </a:p>
        </p:txBody>
      </p:sp>
      <p:sp>
        <p:nvSpPr>
          <p:cNvPr id="2" name="Title 1">
            <a:extLst>
              <a:ext uri="{FF2B5EF4-FFF2-40B4-BE49-F238E27FC236}">
                <a16:creationId xmlns:a16="http://schemas.microsoft.com/office/drawing/2014/main" id="{A02CDC8D-EF6F-40F6-A235-E04717B2A225}"/>
              </a:ext>
            </a:extLst>
          </p:cNvPr>
          <p:cNvSpPr>
            <a:spLocks noGrp="1"/>
          </p:cNvSpPr>
          <p:nvPr>
            <p:ph type="ctrTitle"/>
          </p:nvPr>
        </p:nvSpPr>
        <p:spPr>
          <a:xfrm>
            <a:off x="444745" y="4162172"/>
            <a:ext cx="5946579" cy="1514185"/>
          </a:xfrm>
        </p:spPr>
        <p:txBody>
          <a:bodyPr anchor="t">
            <a:normAutofit/>
          </a:bodyPr>
          <a:lstStyle/>
          <a:p>
            <a:pPr algn="l"/>
            <a:r>
              <a:rPr lang="en-US" sz="4000" b="1" dirty="0">
                <a:solidFill>
                  <a:srgbClr val="000000"/>
                </a:solidFill>
                <a:latin typeface="Comic Sans MS" panose="030F0702030302020204" pitchFamily="66" charset="0"/>
              </a:rPr>
              <a:t>Turtles Group</a:t>
            </a:r>
            <a:br>
              <a:rPr lang="en-US" sz="4000" dirty="0">
                <a:solidFill>
                  <a:srgbClr val="000000"/>
                </a:solidFill>
                <a:latin typeface="Comic Sans MS" panose="030F0702030302020204" pitchFamily="66" charset="0"/>
              </a:rPr>
            </a:br>
            <a:r>
              <a:rPr lang="en-US" sz="4000" dirty="0">
                <a:solidFill>
                  <a:srgbClr val="000000"/>
                </a:solidFill>
                <a:latin typeface="Comic Sans MS" panose="030F0702030302020204" pitchFamily="66" charset="0"/>
              </a:rPr>
              <a:t>Phonics Phase 4</a:t>
            </a:r>
            <a:endParaRPr lang="en-KY" sz="4000" dirty="0">
              <a:solidFill>
                <a:srgbClr val="000000"/>
              </a:solidFill>
              <a:latin typeface="Comic Sans MS" panose="030F0702030302020204" pitchFamily="66" charset="0"/>
            </a:endParaRPr>
          </a:p>
        </p:txBody>
      </p:sp>
      <p:sp>
        <p:nvSpPr>
          <p:cNvPr id="1032" name="Freeform: Shape 193">
            <a:extLst>
              <a:ext uri="{FF2B5EF4-FFF2-40B4-BE49-F238E27FC236}">
                <a16:creationId xmlns:a16="http://schemas.microsoft.com/office/drawing/2014/main" id="{6BFB173A-5EF2-43F4-B3BB-6EA1975FA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3377" y="0"/>
            <a:ext cx="3801784" cy="2254263"/>
          </a:xfrm>
          <a:custGeom>
            <a:avLst/>
            <a:gdLst>
              <a:gd name="connsiteX0" fmla="*/ 34084 w 3801784"/>
              <a:gd name="connsiteY0" fmla="*/ 0 h 2254263"/>
              <a:gd name="connsiteX1" fmla="*/ 3767702 w 3801784"/>
              <a:gd name="connsiteY1" fmla="*/ 0 h 2254263"/>
              <a:gd name="connsiteX2" fmla="*/ 3791970 w 3801784"/>
              <a:gd name="connsiteY2" fmla="*/ 159016 h 2254263"/>
              <a:gd name="connsiteX3" fmla="*/ 3801784 w 3801784"/>
              <a:gd name="connsiteY3" fmla="*/ 353371 h 2254263"/>
              <a:gd name="connsiteX4" fmla="*/ 1900892 w 3801784"/>
              <a:gd name="connsiteY4" fmla="*/ 2254263 h 2254263"/>
              <a:gd name="connsiteX5" fmla="*/ 0 w 3801784"/>
              <a:gd name="connsiteY5" fmla="*/ 353371 h 2254263"/>
              <a:gd name="connsiteX6" fmla="*/ 9815 w 3801784"/>
              <a:gd name="connsiteY6" fmla="*/ 159016 h 225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1784" h="2254263">
                <a:moveTo>
                  <a:pt x="34084" y="0"/>
                </a:moveTo>
                <a:lnTo>
                  <a:pt x="3767702" y="0"/>
                </a:lnTo>
                <a:lnTo>
                  <a:pt x="3791970" y="159016"/>
                </a:lnTo>
                <a:cubicBezTo>
                  <a:pt x="3798459" y="222918"/>
                  <a:pt x="3801784" y="287757"/>
                  <a:pt x="3801784" y="353371"/>
                </a:cubicBezTo>
                <a:cubicBezTo>
                  <a:pt x="3801784" y="1403205"/>
                  <a:pt x="2950726" y="2254263"/>
                  <a:pt x="1900892" y="2254263"/>
                </a:cubicBezTo>
                <a:cubicBezTo>
                  <a:pt x="851058" y="2254263"/>
                  <a:pt x="0" y="1403205"/>
                  <a:pt x="0" y="353371"/>
                </a:cubicBezTo>
                <a:cubicBezTo>
                  <a:pt x="0" y="287757"/>
                  <a:pt x="3325" y="222918"/>
                  <a:pt x="9815" y="15901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turtle clipart">
            <a:extLst>
              <a:ext uri="{FF2B5EF4-FFF2-40B4-BE49-F238E27FC236}">
                <a16:creationId xmlns:a16="http://schemas.microsoft.com/office/drawing/2014/main" id="{017DB8F8-4479-4A66-BD9F-F38F648C5E6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8892" y="177567"/>
            <a:ext cx="1710752" cy="1544027"/>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7">
            <a:extLst>
              <a:ext uri="{FF2B5EF4-FFF2-40B4-BE49-F238E27FC236}">
                <a16:creationId xmlns:a16="http://schemas.microsoft.com/office/drawing/2014/main" id="{726FC37F-1DE8-4A19-A1DE-0A2176ED8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86728" y="3030547"/>
            <a:ext cx="4705272" cy="3827453"/>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descr="Image result for turtle clipart">
            <a:extLst>
              <a:ext uri="{FF2B5EF4-FFF2-40B4-BE49-F238E27FC236}">
                <a16:creationId xmlns:a16="http://schemas.microsoft.com/office/drawing/2014/main" id="{FAB2DE3C-D226-42D0-B661-DA420B9FB3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99301" y="3918973"/>
            <a:ext cx="2908677" cy="262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53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9A75AD3-0E5B-476E-9960-A0FB0DA8A8BF}"/>
              </a:ext>
            </a:extLst>
          </p:cNvPr>
          <p:cNvSpPr/>
          <p:nvPr/>
        </p:nvSpPr>
        <p:spPr>
          <a:xfrm>
            <a:off x="0" y="1023605"/>
            <a:ext cx="12192000" cy="630942"/>
          </a:xfrm>
          <a:prstGeom prst="rect">
            <a:avLst/>
          </a:prstGeom>
        </p:spPr>
        <p:txBody>
          <a:bodyPr wrap="square">
            <a:spAutoFit/>
          </a:bodyPr>
          <a:lstStyle/>
          <a:p>
            <a:pPr algn="ctr"/>
            <a:r>
              <a:rPr lang="en-GB" sz="3500" b="1" u="sng" dirty="0">
                <a:latin typeface="Comic Sans MS" panose="030F0702030302020204" pitchFamily="66" charset="0"/>
              </a:rPr>
              <a:t>Play Phase 2 &amp; 3 Phonics Flashcards Speed Trials</a:t>
            </a:r>
          </a:p>
        </p:txBody>
      </p:sp>
      <p:sp>
        <p:nvSpPr>
          <p:cNvPr id="2" name="Rectangle 1">
            <a:extLst>
              <a:ext uri="{FF2B5EF4-FFF2-40B4-BE49-F238E27FC236}">
                <a16:creationId xmlns:a16="http://schemas.microsoft.com/office/drawing/2014/main" id="{3AA3970F-6C47-4FB2-B8CF-F852D34201D0}"/>
              </a:ext>
            </a:extLst>
          </p:cNvPr>
          <p:cNvSpPr/>
          <p:nvPr/>
        </p:nvSpPr>
        <p:spPr>
          <a:xfrm>
            <a:off x="931985" y="2034511"/>
            <a:ext cx="10328030" cy="1200329"/>
          </a:xfrm>
          <a:prstGeom prst="rect">
            <a:avLst/>
          </a:prstGeom>
        </p:spPr>
        <p:txBody>
          <a:bodyPr wrap="square">
            <a:spAutoFit/>
          </a:bodyPr>
          <a:lstStyle/>
          <a:p>
            <a:pPr algn="ctr"/>
            <a:r>
              <a:rPr lang="en-US" sz="3600" dirty="0">
                <a:hlinkClick r:id="rId2"/>
              </a:rPr>
              <a:t>https://new.phonicsplay.co.uk/resources/phase/2/flashcards-speed-trials</a:t>
            </a:r>
            <a:endParaRPr lang="en-KY" sz="3600" dirty="0"/>
          </a:p>
        </p:txBody>
      </p:sp>
      <p:sp>
        <p:nvSpPr>
          <p:cNvPr id="4" name="Rectangle 3">
            <a:extLst>
              <a:ext uri="{FF2B5EF4-FFF2-40B4-BE49-F238E27FC236}">
                <a16:creationId xmlns:a16="http://schemas.microsoft.com/office/drawing/2014/main" id="{762A37D5-DBA1-4DBE-95E7-FC71ACF5DD14}"/>
              </a:ext>
            </a:extLst>
          </p:cNvPr>
          <p:cNvSpPr/>
          <p:nvPr/>
        </p:nvSpPr>
        <p:spPr>
          <a:xfrm>
            <a:off x="0" y="5548540"/>
            <a:ext cx="12192000" cy="1015663"/>
          </a:xfrm>
          <a:prstGeom prst="rect">
            <a:avLst/>
          </a:prstGeom>
        </p:spPr>
        <p:txBody>
          <a:bodyPr wrap="square">
            <a:spAutoFit/>
          </a:bodyPr>
          <a:lstStyle/>
          <a:p>
            <a:pPr algn="ctr"/>
            <a:r>
              <a:rPr lang="en-GB" sz="2000" b="1" dirty="0">
                <a:latin typeface="Comic Sans MS" panose="030F0702030302020204" pitchFamily="66" charset="0"/>
              </a:rPr>
              <a:t>Instructions: </a:t>
            </a:r>
            <a:r>
              <a:rPr lang="en-GB" sz="2000" dirty="0">
                <a:latin typeface="Comic Sans MS" panose="030F0702030302020204" pitchFamily="66" charset="0"/>
              </a:rPr>
              <a:t>Hover the mouse over the blue link writing, hold CTRL on keyboard and click the link. Or, copy and paste into your internet browser. If you need to login, use these details:</a:t>
            </a:r>
          </a:p>
          <a:p>
            <a:pPr algn="ctr"/>
            <a:r>
              <a:rPr lang="en-GB" sz="2000" dirty="0">
                <a:latin typeface="Comic Sans MS" panose="030F0702030302020204" pitchFamily="66" charset="0"/>
              </a:rPr>
              <a:t>Username: march20      Password: home</a:t>
            </a:r>
          </a:p>
        </p:txBody>
      </p:sp>
    </p:spTree>
    <p:extLst>
      <p:ext uri="{BB962C8B-B14F-4D97-AF65-F5344CB8AC3E}">
        <p14:creationId xmlns:p14="http://schemas.microsoft.com/office/powerpoint/2010/main" val="151409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705</Words>
  <Application>Microsoft Office PowerPoint</Application>
  <PresentationFormat>Widescreen</PresentationFormat>
  <Paragraphs>104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Comic Sans MS</vt:lpstr>
      <vt:lpstr>Office Theme</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lpstr>Turtles Group Phonics Phase 4</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Turtles Group Phonics Phase 4</dc:title>
  <dc:creator>Helen Wade</dc:creator>
  <cp:lastModifiedBy>Helen Wade</cp:lastModifiedBy>
  <cp:revision>13</cp:revision>
  <dcterms:created xsi:type="dcterms:W3CDTF">2020-03-22T20:33:48Z</dcterms:created>
  <dcterms:modified xsi:type="dcterms:W3CDTF">2020-03-30T03:27:10Z</dcterms:modified>
</cp:coreProperties>
</file>