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1" r:id="rId3"/>
    <p:sldId id="283" r:id="rId4"/>
    <p:sldId id="262" r:id="rId5"/>
    <p:sldId id="379" r:id="rId6"/>
    <p:sldId id="286" r:id="rId7"/>
    <p:sldId id="288" r:id="rId8"/>
    <p:sldId id="287" r:id="rId9"/>
    <p:sldId id="408" r:id="rId10"/>
    <p:sldId id="383" r:id="rId11"/>
    <p:sldId id="384" r:id="rId12"/>
    <p:sldId id="385" r:id="rId13"/>
    <p:sldId id="388" r:id="rId14"/>
    <p:sldId id="389" r:id="rId15"/>
    <p:sldId id="319" r:id="rId16"/>
    <p:sldId id="410" r:id="rId17"/>
    <p:sldId id="393" r:id="rId18"/>
    <p:sldId id="394" r:id="rId19"/>
    <p:sldId id="395" r:id="rId20"/>
    <p:sldId id="396" r:id="rId21"/>
    <p:sldId id="398" r:id="rId22"/>
    <p:sldId id="349" r:id="rId23"/>
    <p:sldId id="348" r:id="rId24"/>
    <p:sldId id="412" r:id="rId25"/>
    <p:sldId id="400" r:id="rId26"/>
    <p:sldId id="401" r:id="rId27"/>
    <p:sldId id="406" r:id="rId28"/>
    <p:sldId id="405" r:id="rId29"/>
    <p:sldId id="413" r:id="rId30"/>
    <p:sldId id="377" r:id="rId31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99"/>
    <a:srgbClr val="FFCCFF"/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19/04/2020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phonicsplay.co.uk/resources/phase/2/dragons-den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Monday April 20,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25217"/>
            <a:ext cx="1197996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</a:t>
            </a:r>
            <a:r>
              <a:rPr lang="en-GB" sz="5400" dirty="0"/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wh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who     whole     whom</a:t>
            </a:r>
          </a:p>
        </p:txBody>
      </p:sp>
    </p:spTree>
    <p:extLst>
      <p:ext uri="{BB962C8B-B14F-4D97-AF65-F5344CB8AC3E}">
        <p14:creationId xmlns:p14="http://schemas.microsoft.com/office/powerpoint/2010/main" val="3458603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B06CCA3-5641-4F85-BB52-AB40432B87EC}"/>
              </a:ext>
            </a:extLst>
          </p:cNvPr>
          <p:cNvSpPr/>
          <p:nvPr/>
        </p:nvSpPr>
        <p:spPr>
          <a:xfrm>
            <a:off x="1007166" y="834471"/>
            <a:ext cx="101909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spell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wh</a:t>
            </a:r>
            <a:r>
              <a:rPr lang="en-GB" sz="4400" dirty="0">
                <a:latin typeface="Comic Sans MS" panose="030F0702030302020204" pitchFamily="66" charset="0"/>
              </a:rPr>
              <a:t>/ words before they disappear? </a:t>
            </a: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(You have 5 seconds per word before it disappears. Click once for the first word, once more for the second and once again for the third word!)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who     whole     whom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B17ADE-AD22-4741-874A-9660F31C3AE5}"/>
              </a:ext>
            </a:extLst>
          </p:cNvPr>
          <p:cNvSpPr/>
          <p:nvPr/>
        </p:nvSpPr>
        <p:spPr>
          <a:xfrm>
            <a:off x="960784" y="437461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B26F8E-F8A4-4EB3-824F-38B47AB9676B}"/>
              </a:ext>
            </a:extLst>
          </p:cNvPr>
          <p:cNvSpPr/>
          <p:nvPr/>
        </p:nvSpPr>
        <p:spPr>
          <a:xfrm>
            <a:off x="4558747" y="437461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41049F-C2A6-47AD-A4B3-C2F1BB025AE7}"/>
              </a:ext>
            </a:extLst>
          </p:cNvPr>
          <p:cNvSpPr/>
          <p:nvPr/>
        </p:nvSpPr>
        <p:spPr>
          <a:xfrm>
            <a:off x="8010936" y="437461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14795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139687"/>
            <a:ext cx="119799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</a:t>
            </a:r>
            <a:r>
              <a:rPr lang="en-GB" sz="4400" dirty="0"/>
              <a:t>t</a:t>
            </a:r>
            <a:r>
              <a:rPr lang="en-GB" sz="4400" dirty="0">
                <a:latin typeface="Comic Sans MS" panose="030F0702030302020204" pitchFamily="66" charset="0"/>
              </a:rPr>
              <a:t>hese </a:t>
            </a:r>
            <a:r>
              <a:rPr lang="en-GB" sz="4400" dirty="0"/>
              <a:t>t</a:t>
            </a:r>
            <a:r>
              <a:rPr lang="en-GB" sz="4400" dirty="0">
                <a:latin typeface="Comic Sans MS" panose="030F0702030302020204" pitchFamily="66" charset="0"/>
              </a:rPr>
              <a:t>ricky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Mr     Mrs     don’t     by</a:t>
            </a:r>
          </a:p>
        </p:txBody>
      </p:sp>
    </p:spTree>
    <p:extLst>
      <p:ext uri="{BB962C8B-B14F-4D97-AF65-F5344CB8AC3E}">
        <p14:creationId xmlns:p14="http://schemas.microsoft.com/office/powerpoint/2010/main" val="2664195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70991"/>
            <a:ext cx="119799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write the question below without help?</a:t>
            </a: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Who is it?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F7214E-A1AB-49D2-907B-FC413B243E55}"/>
              </a:ext>
            </a:extLst>
          </p:cNvPr>
          <p:cNvSpPr/>
          <p:nvPr/>
        </p:nvSpPr>
        <p:spPr>
          <a:xfrm>
            <a:off x="3568148" y="4153380"/>
            <a:ext cx="5244548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38963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April 22,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01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tele</a:t>
            </a:r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ph</a:t>
            </a:r>
            <a:r>
              <a:rPr lang="en-GB" sz="3200" dirty="0">
                <a:latin typeface="Comic Sans MS" panose="030F0702030302020204" pitchFamily="66" charset="0"/>
              </a:rPr>
              <a:t>one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81559E-BB6D-4AB2-9B2B-4271A54D4D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887" t="51982" r="31207" b="14621"/>
          <a:stretch/>
        </p:blipFill>
        <p:spPr>
          <a:xfrm>
            <a:off x="4320208" y="1506176"/>
            <a:ext cx="3286539" cy="326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33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761545"/>
            <a:ext cx="119799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these /</a:t>
            </a:r>
            <a:r>
              <a:rPr lang="en-GB" sz="4400" dirty="0" err="1">
                <a:latin typeface="Comic Sans MS" panose="030F0702030302020204" pitchFamily="66" charset="0"/>
              </a:rPr>
              <a:t>ph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Use your sound buttons if you are not sure.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400" dirty="0">
                <a:latin typeface="Comic Sans MS" panose="030F0702030302020204" pitchFamily="66" charset="0"/>
              </a:rPr>
              <a:t>dol</a:t>
            </a:r>
            <a:r>
              <a:rPr lang="en-GB" sz="6400" dirty="0">
                <a:solidFill>
                  <a:srgbClr val="FF0000"/>
                </a:solidFill>
                <a:latin typeface="Comic Sans MS" panose="030F0702030302020204" pitchFamily="66" charset="0"/>
              </a:rPr>
              <a:t>ph</a:t>
            </a:r>
            <a:r>
              <a:rPr lang="en-GB" sz="6400" dirty="0">
                <a:latin typeface="Comic Sans MS" panose="030F0702030302020204" pitchFamily="66" charset="0"/>
              </a:rPr>
              <a:t>in     al</a:t>
            </a:r>
            <a:r>
              <a:rPr lang="en-GB" sz="6400" dirty="0">
                <a:solidFill>
                  <a:srgbClr val="FF0000"/>
                </a:solidFill>
                <a:latin typeface="Comic Sans MS" panose="030F0702030302020204" pitchFamily="66" charset="0"/>
              </a:rPr>
              <a:t>ph</a:t>
            </a:r>
            <a:r>
              <a:rPr lang="en-GB" sz="6400" dirty="0">
                <a:latin typeface="Comic Sans MS" panose="030F0702030302020204" pitchFamily="66" charset="0"/>
              </a:rPr>
              <a:t>abet     ele</a:t>
            </a:r>
            <a:r>
              <a:rPr lang="en-GB" sz="6400" dirty="0">
                <a:solidFill>
                  <a:srgbClr val="FF0000"/>
                </a:solidFill>
                <a:latin typeface="Comic Sans MS" panose="030F0702030302020204" pitchFamily="66" charset="0"/>
              </a:rPr>
              <a:t>ph</a:t>
            </a:r>
            <a:r>
              <a:rPr lang="en-GB" sz="6400" dirty="0">
                <a:latin typeface="Comic Sans MS" panose="030F0702030302020204" pitchFamily="66" charset="0"/>
              </a:rPr>
              <a:t>ant</a:t>
            </a:r>
          </a:p>
        </p:txBody>
      </p:sp>
    </p:spTree>
    <p:extLst>
      <p:ext uri="{BB962C8B-B14F-4D97-AF65-F5344CB8AC3E}">
        <p14:creationId xmlns:p14="http://schemas.microsoft.com/office/powerpoint/2010/main" val="3256483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318051" y="443275"/>
            <a:ext cx="1137036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spell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ph</a:t>
            </a:r>
            <a:r>
              <a:rPr lang="en-GB" sz="4400" dirty="0">
                <a:latin typeface="Comic Sans MS" panose="030F0702030302020204" pitchFamily="66" charset="0"/>
              </a:rPr>
              <a:t>/ words before they disappear? </a:t>
            </a: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</a:rPr>
              <a:t>(You have 5 seconds per word before it disappears. Click once for the first word, once more for the second and once again for the third word!)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cs typeface="Arial" panose="020B0604020202020204" pitchFamily="34" charset="0"/>
              </a:rPr>
              <a:t>phonics     phantom     Philip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A499A-FF54-4BEB-B941-3572F8B236AA}"/>
              </a:ext>
            </a:extLst>
          </p:cNvPr>
          <p:cNvSpPr/>
          <p:nvPr/>
        </p:nvSpPr>
        <p:spPr>
          <a:xfrm>
            <a:off x="4704523" y="4710481"/>
            <a:ext cx="3472068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EA5726-A2FA-49A9-815C-BFEF670E3C4B}"/>
              </a:ext>
            </a:extLst>
          </p:cNvPr>
          <p:cNvSpPr/>
          <p:nvPr/>
        </p:nvSpPr>
        <p:spPr>
          <a:xfrm>
            <a:off x="8905463" y="4710481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901126-A73B-444B-A2AD-5B87D918DC83}"/>
              </a:ext>
            </a:extLst>
          </p:cNvPr>
          <p:cNvSpPr/>
          <p:nvPr/>
        </p:nvSpPr>
        <p:spPr>
          <a:xfrm>
            <a:off x="503583" y="4711691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09283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549965" y="1007997"/>
            <a:ext cx="1109207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spell these tricky words without looking more than once?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cs typeface="Arial" panose="020B0604020202020204" pitchFamily="34" charset="0"/>
              </a:rPr>
              <a:t>Mr     Mrs     don’t     by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5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The /</a:t>
            </a:r>
            <a:r>
              <a:rPr lang="en-GB" sz="3200" dirty="0" err="1">
                <a:latin typeface="Comic Sans MS" panose="030F0702030302020204" pitchFamily="66" charset="0"/>
              </a:rPr>
              <a:t>wh</a:t>
            </a:r>
            <a:r>
              <a:rPr lang="en-GB" sz="3200" dirty="0">
                <a:latin typeface="Comic Sans MS" panose="030F0702030302020204" pitchFamily="66" charset="0"/>
              </a:rPr>
              <a:t>/ spelling always comes at the start of the word. The /w/ spelling can come at start, middle or end.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81559E-BB6D-4AB2-9B2B-4271A54D4D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43" t="51982" r="50646" b="14621"/>
          <a:stretch/>
        </p:blipFill>
        <p:spPr>
          <a:xfrm>
            <a:off x="4323521" y="1453167"/>
            <a:ext cx="3269975" cy="326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70991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these /</a:t>
            </a:r>
            <a:r>
              <a:rPr lang="en-GB" sz="4400" dirty="0" err="1">
                <a:latin typeface="Comic Sans MS" panose="030F0702030302020204" pitchFamily="66" charset="0"/>
              </a:rPr>
              <a:t>ph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Philippa     dolphin     alpha</a:t>
            </a:r>
          </a:p>
        </p:txBody>
      </p:sp>
    </p:spTree>
    <p:extLst>
      <p:ext uri="{BB962C8B-B14F-4D97-AF65-F5344CB8AC3E}">
        <p14:creationId xmlns:p14="http://schemas.microsoft.com/office/powerpoint/2010/main" val="1503257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70991"/>
            <a:ext cx="1197996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Read this sentence: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The elephant looks at the alphabet.</a:t>
            </a:r>
          </a:p>
        </p:txBody>
      </p:sp>
    </p:spTree>
    <p:extLst>
      <p:ext uri="{BB962C8B-B14F-4D97-AF65-F5344CB8AC3E}">
        <p14:creationId xmlns:p14="http://schemas.microsoft.com/office/powerpoint/2010/main" val="1858155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April 24,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730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549965" y="1551336"/>
            <a:ext cx="110920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these tricky words?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cs typeface="Arial" panose="020B0604020202020204" pitchFamily="34" charset="0"/>
              </a:rPr>
              <a:t>Mr     Mrs     don’t     by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608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Sounds the same as /</a:t>
            </a:r>
            <a:r>
              <a:rPr lang="en-GB" sz="3200" dirty="0" err="1">
                <a:latin typeface="Comic Sans MS" panose="030F0702030302020204" pitchFamily="66" charset="0"/>
              </a:rPr>
              <a:t>oo</a:t>
            </a:r>
            <a:r>
              <a:rPr lang="en-GB" sz="3200" dirty="0">
                <a:latin typeface="Comic Sans MS" panose="030F0702030302020204" pitchFamily="66" charset="0"/>
              </a:rPr>
              <a:t>/ and /</a:t>
            </a:r>
            <a:r>
              <a:rPr lang="en-GB" sz="3200" dirty="0" err="1">
                <a:latin typeface="Comic Sans MS" panose="030F0702030302020204" pitchFamily="66" charset="0"/>
              </a:rPr>
              <a:t>ue</a:t>
            </a:r>
            <a:r>
              <a:rPr lang="en-GB" sz="3200" dirty="0">
                <a:latin typeface="Comic Sans MS" panose="030F0702030302020204" pitchFamily="66" charset="0"/>
              </a:rPr>
              <a:t>/.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F9471-9708-4A1E-8702-E83400EB04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35367" r="50870" b="21919"/>
          <a:stretch/>
        </p:blipFill>
        <p:spPr>
          <a:xfrm>
            <a:off x="4008781" y="1312776"/>
            <a:ext cx="3929271" cy="403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78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1437406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these /</a:t>
            </a:r>
            <a:r>
              <a:rPr lang="en-GB" sz="4400" dirty="0" err="1">
                <a:latin typeface="Comic Sans MS" panose="030F0702030302020204" pitchFamily="66" charset="0"/>
              </a:rPr>
              <a:t>ew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blew     chew     grew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219045D-30FB-413C-BF00-316AE2D2DA63}"/>
              </a:ext>
            </a:extLst>
          </p:cNvPr>
          <p:cNvGrpSpPr/>
          <p:nvPr/>
        </p:nvGrpSpPr>
        <p:grpSpPr>
          <a:xfrm>
            <a:off x="2018474" y="4459810"/>
            <a:ext cx="1643270" cy="172278"/>
            <a:chOff x="2018474" y="4459810"/>
            <a:chExt cx="1643270" cy="17227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0A88913-7F60-4231-B0B7-6B9A9A94C8FC}"/>
                </a:ext>
              </a:extLst>
            </p:cNvPr>
            <p:cNvSpPr/>
            <p:nvPr/>
          </p:nvSpPr>
          <p:spPr>
            <a:xfrm>
              <a:off x="2018474" y="4459810"/>
              <a:ext cx="172278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37A532D-B467-4DCD-918D-F610884998B1}"/>
                </a:ext>
              </a:extLst>
            </p:cNvPr>
            <p:cNvSpPr/>
            <p:nvPr/>
          </p:nvSpPr>
          <p:spPr>
            <a:xfrm>
              <a:off x="2833483" y="4459810"/>
              <a:ext cx="828261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DA6C0B7-949C-48C4-B055-6733ACB605B7}"/>
                </a:ext>
              </a:extLst>
            </p:cNvPr>
            <p:cNvSpPr/>
            <p:nvPr/>
          </p:nvSpPr>
          <p:spPr>
            <a:xfrm>
              <a:off x="2425978" y="4459810"/>
              <a:ext cx="172278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89EA2A9-C253-4A0B-AC98-77A92C700BA0}"/>
              </a:ext>
            </a:extLst>
          </p:cNvPr>
          <p:cNvGrpSpPr/>
          <p:nvPr/>
        </p:nvGrpSpPr>
        <p:grpSpPr>
          <a:xfrm>
            <a:off x="5002694" y="4459810"/>
            <a:ext cx="1772483" cy="172278"/>
            <a:chOff x="5002694" y="4459810"/>
            <a:chExt cx="1772483" cy="172278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2C4AC6F-A40C-42C5-92C5-5D1A9DC090DE}"/>
                </a:ext>
              </a:extLst>
            </p:cNvPr>
            <p:cNvSpPr/>
            <p:nvPr/>
          </p:nvSpPr>
          <p:spPr>
            <a:xfrm>
              <a:off x="5002694" y="4459810"/>
              <a:ext cx="828261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3CF87FF-C804-4792-97EB-3402629DE4C5}"/>
                </a:ext>
              </a:extLst>
            </p:cNvPr>
            <p:cNvSpPr/>
            <p:nvPr/>
          </p:nvSpPr>
          <p:spPr>
            <a:xfrm>
              <a:off x="5946916" y="4459810"/>
              <a:ext cx="828261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9D42E6-A5DB-4394-89DB-2BABD3196E3A}"/>
              </a:ext>
            </a:extLst>
          </p:cNvPr>
          <p:cNvGrpSpPr/>
          <p:nvPr/>
        </p:nvGrpSpPr>
        <p:grpSpPr>
          <a:xfrm>
            <a:off x="8240369" y="4553028"/>
            <a:ext cx="1643270" cy="172278"/>
            <a:chOff x="2018474" y="4459810"/>
            <a:chExt cx="1643270" cy="17227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EE165D2-C0EF-4151-8219-A34EFCF34B32}"/>
                </a:ext>
              </a:extLst>
            </p:cNvPr>
            <p:cNvSpPr/>
            <p:nvPr/>
          </p:nvSpPr>
          <p:spPr>
            <a:xfrm>
              <a:off x="2018474" y="4459810"/>
              <a:ext cx="172278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B82F50-C313-4AD4-B2EC-9B951C9D9423}"/>
                </a:ext>
              </a:extLst>
            </p:cNvPr>
            <p:cNvSpPr/>
            <p:nvPr/>
          </p:nvSpPr>
          <p:spPr>
            <a:xfrm>
              <a:off x="2833483" y="4459810"/>
              <a:ext cx="828261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38A8CE7-E277-4F87-9B73-387291D3346E}"/>
                </a:ext>
              </a:extLst>
            </p:cNvPr>
            <p:cNvSpPr/>
            <p:nvPr/>
          </p:nvSpPr>
          <p:spPr>
            <a:xfrm>
              <a:off x="2425978" y="4459810"/>
              <a:ext cx="172278" cy="17227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</p:spTree>
    <p:extLst>
      <p:ext uri="{BB962C8B-B14F-4D97-AF65-F5344CB8AC3E}">
        <p14:creationId xmlns:p14="http://schemas.microsoft.com/office/powerpoint/2010/main" val="3505576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861390" y="901979"/>
            <a:ext cx="1019092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spell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ew</a:t>
            </a:r>
            <a:r>
              <a:rPr lang="en-GB" sz="4400" dirty="0">
                <a:latin typeface="Comic Sans MS" panose="030F0702030302020204" pitchFamily="66" charset="0"/>
              </a:rPr>
              <a:t>/ words before they disappear? </a:t>
            </a: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1600" dirty="0">
                <a:latin typeface="Comic Sans MS" panose="030F0702030302020204" pitchFamily="66" charset="0"/>
              </a:rPr>
              <a:t>(You have 5 seconds per word before it disappears. Click once for the first word, once more for the second and once again for the third word!)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cs typeface="Arial" panose="020B0604020202020204" pitchFamily="34" charset="0"/>
              </a:rPr>
              <a:t>drew     screw     flew</a:t>
            </a:r>
            <a:endParaRPr lang="en-GB" sz="66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A499A-FF54-4BEB-B941-3572F8B236AA}"/>
              </a:ext>
            </a:extLst>
          </p:cNvPr>
          <p:cNvSpPr/>
          <p:nvPr/>
        </p:nvSpPr>
        <p:spPr>
          <a:xfrm>
            <a:off x="4558747" y="4386617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EA5726-A2FA-49A9-815C-BFEF670E3C4B}"/>
              </a:ext>
            </a:extLst>
          </p:cNvPr>
          <p:cNvSpPr/>
          <p:nvPr/>
        </p:nvSpPr>
        <p:spPr>
          <a:xfrm>
            <a:off x="8150089" y="4386617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901126-A73B-444B-A2AD-5B87D918DC83}"/>
              </a:ext>
            </a:extLst>
          </p:cNvPr>
          <p:cNvSpPr/>
          <p:nvPr/>
        </p:nvSpPr>
        <p:spPr>
          <a:xfrm>
            <a:off x="1139688" y="4386617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 dirty="0"/>
          </a:p>
        </p:txBody>
      </p:sp>
    </p:spTree>
    <p:extLst>
      <p:ext uri="{BB962C8B-B14F-4D97-AF65-F5344CB8AC3E}">
        <p14:creationId xmlns:p14="http://schemas.microsoft.com/office/powerpoint/2010/main" val="15475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spell these tricky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some     come</a:t>
            </a:r>
          </a:p>
        </p:txBody>
      </p:sp>
    </p:spTree>
    <p:extLst>
      <p:ext uri="{BB962C8B-B14F-4D97-AF65-F5344CB8AC3E}">
        <p14:creationId xmlns:p14="http://schemas.microsoft.com/office/powerpoint/2010/main" val="2688185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Read 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his /</a:t>
            </a:r>
            <a:r>
              <a:rPr lang="en-GB" sz="4400" dirty="0" err="1">
                <a:latin typeface="Comic Sans MS" panose="030F0702030302020204" pitchFamily="66" charset="0"/>
              </a:rPr>
              <a:t>ew</a:t>
            </a:r>
            <a:r>
              <a:rPr lang="en-GB" sz="4400" dirty="0">
                <a:latin typeface="Comic Sans MS" panose="030F0702030302020204" pitchFamily="66" charset="0"/>
              </a:rPr>
              <a:t>/ sen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ence: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Tom chews his meat.</a:t>
            </a:r>
          </a:p>
        </p:txBody>
      </p:sp>
    </p:spTree>
    <p:extLst>
      <p:ext uri="{BB962C8B-B14F-4D97-AF65-F5344CB8AC3E}">
        <p14:creationId xmlns:p14="http://schemas.microsoft.com/office/powerpoint/2010/main" val="144028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484243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Can you read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wh</a:t>
            </a:r>
            <a:r>
              <a:rPr lang="en-GB" sz="4400" dirty="0">
                <a:latin typeface="Comic Sans MS" panose="030F0702030302020204" pitchFamily="66" charset="0"/>
              </a:rPr>
              <a:t>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when     which     wheel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1F6CD41-9869-4EE2-8A38-50AF960EEFF2}"/>
              </a:ext>
            </a:extLst>
          </p:cNvPr>
          <p:cNvGrpSpPr/>
          <p:nvPr/>
        </p:nvGrpSpPr>
        <p:grpSpPr>
          <a:xfrm>
            <a:off x="1749288" y="4533606"/>
            <a:ext cx="1699137" cy="171375"/>
            <a:chOff x="1749288" y="4533606"/>
            <a:chExt cx="1699137" cy="17137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B36868A-5167-4E84-B2EB-0FEF758F6F7B}"/>
                </a:ext>
              </a:extLst>
            </p:cNvPr>
            <p:cNvSpPr/>
            <p:nvPr/>
          </p:nvSpPr>
          <p:spPr>
            <a:xfrm>
              <a:off x="2845905" y="4550175"/>
              <a:ext cx="15149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24BAA82-0562-4ED7-BA58-97E11461865A}"/>
                </a:ext>
              </a:extLst>
            </p:cNvPr>
            <p:cNvSpPr/>
            <p:nvPr/>
          </p:nvSpPr>
          <p:spPr>
            <a:xfrm>
              <a:off x="1749288" y="4533606"/>
              <a:ext cx="84151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30F937B-94EC-4B50-AFBB-B49AF9B968F4}"/>
                </a:ext>
              </a:extLst>
            </p:cNvPr>
            <p:cNvSpPr/>
            <p:nvPr/>
          </p:nvSpPr>
          <p:spPr>
            <a:xfrm>
              <a:off x="3296933" y="4553489"/>
              <a:ext cx="15149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FB6B226-8156-4D80-94FC-81E94769E550}"/>
              </a:ext>
            </a:extLst>
          </p:cNvPr>
          <p:cNvGrpSpPr/>
          <p:nvPr/>
        </p:nvGrpSpPr>
        <p:grpSpPr>
          <a:xfrm>
            <a:off x="4992984" y="4487681"/>
            <a:ext cx="2109730" cy="168061"/>
            <a:chOff x="4992984" y="4487681"/>
            <a:chExt cx="2109730" cy="16806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F63ED91-F0D1-4616-9BAC-7DD76D5F6981}"/>
                </a:ext>
              </a:extLst>
            </p:cNvPr>
            <p:cNvSpPr/>
            <p:nvPr/>
          </p:nvSpPr>
          <p:spPr>
            <a:xfrm>
              <a:off x="5957081" y="4504250"/>
              <a:ext cx="15149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2401B34-4CF8-4224-BE6B-34724559A18A}"/>
                </a:ext>
              </a:extLst>
            </p:cNvPr>
            <p:cNvSpPr/>
            <p:nvPr/>
          </p:nvSpPr>
          <p:spPr>
            <a:xfrm>
              <a:off x="4992984" y="4487681"/>
              <a:ext cx="84151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E3E1DB9-77F1-4BBC-A001-822803D1C7C6}"/>
                </a:ext>
              </a:extLst>
            </p:cNvPr>
            <p:cNvSpPr/>
            <p:nvPr/>
          </p:nvSpPr>
          <p:spPr>
            <a:xfrm>
              <a:off x="6261202" y="4495735"/>
              <a:ext cx="84151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50DFA5E-F6AF-4A19-A200-3FF58D392A77}"/>
              </a:ext>
            </a:extLst>
          </p:cNvPr>
          <p:cNvGrpSpPr/>
          <p:nvPr/>
        </p:nvGrpSpPr>
        <p:grpSpPr>
          <a:xfrm>
            <a:off x="8504583" y="4488142"/>
            <a:ext cx="1996618" cy="167599"/>
            <a:chOff x="8504583" y="4488142"/>
            <a:chExt cx="1996618" cy="167599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A59452F-12CD-400C-9308-A5D68C764ED0}"/>
                </a:ext>
              </a:extLst>
            </p:cNvPr>
            <p:cNvSpPr/>
            <p:nvPr/>
          </p:nvSpPr>
          <p:spPr>
            <a:xfrm>
              <a:off x="8504583" y="4495735"/>
              <a:ext cx="84151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4221B7F-80CA-432D-9188-66C94ED447D3}"/>
                </a:ext>
              </a:extLst>
            </p:cNvPr>
            <p:cNvSpPr/>
            <p:nvPr/>
          </p:nvSpPr>
          <p:spPr>
            <a:xfrm>
              <a:off x="9507060" y="4488142"/>
              <a:ext cx="710929" cy="1675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2B0BAEF-785D-442D-8B19-9837DCD48095}"/>
                </a:ext>
              </a:extLst>
            </p:cNvPr>
            <p:cNvSpPr/>
            <p:nvPr/>
          </p:nvSpPr>
          <p:spPr>
            <a:xfrm>
              <a:off x="10349709" y="4503343"/>
              <a:ext cx="151492" cy="15149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</p:grpSp>
    </p:spTree>
    <p:extLst>
      <p:ext uri="{BB962C8B-B14F-4D97-AF65-F5344CB8AC3E}">
        <p14:creationId xmlns:p14="http://schemas.microsoft.com/office/powerpoint/2010/main" val="413004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48069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3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821634" y="1127266"/>
            <a:ext cx="1019092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Look at the words. Can you spell 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atin typeface="Comic Sans MS" panose="030F0702030302020204" pitchFamily="66" charset="0"/>
              </a:rPr>
              <a:t>hese /</a:t>
            </a:r>
            <a:r>
              <a:rPr lang="en-GB" sz="4400" dirty="0" err="1">
                <a:latin typeface="Comic Sans MS" panose="030F0702030302020204" pitchFamily="66" charset="0"/>
              </a:rPr>
              <a:t>wh</a:t>
            </a:r>
            <a:r>
              <a:rPr lang="en-GB" sz="4400" dirty="0">
                <a:latin typeface="Comic Sans MS" panose="030F0702030302020204" pitchFamily="66" charset="0"/>
              </a:rPr>
              <a:t>/ words before they disappear? 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(Click anywhere on the screen to start the magic!)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whisper     where     what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05874F-E3B9-4564-9842-21C8701BA4DA}"/>
              </a:ext>
            </a:extLst>
          </p:cNvPr>
          <p:cNvSpPr/>
          <p:nvPr/>
        </p:nvSpPr>
        <p:spPr>
          <a:xfrm>
            <a:off x="1000536" y="424054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E09D-3BF7-47B9-9843-43237A4A1B58}"/>
              </a:ext>
            </a:extLst>
          </p:cNvPr>
          <p:cNvSpPr/>
          <p:nvPr/>
        </p:nvSpPr>
        <p:spPr>
          <a:xfrm>
            <a:off x="4867481" y="424054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5B337F-9C27-4F05-A224-EE4AF9B791E0}"/>
              </a:ext>
            </a:extLst>
          </p:cNvPr>
          <p:cNvSpPr/>
          <p:nvPr/>
        </p:nvSpPr>
        <p:spPr>
          <a:xfrm>
            <a:off x="8600659" y="4240542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75044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60222" y="1787757"/>
            <a:ext cx="119799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dirty="0">
                <a:hlinkClick r:id="rId2"/>
              </a:rPr>
              <a:t>https://new.phonicsplay.co.uk/resources/phase/2/dragons-den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4967F02-0803-4C0F-BCBF-7C2422E3DBA5}"/>
              </a:ext>
            </a:extLst>
          </p:cNvPr>
          <p:cNvSpPr/>
          <p:nvPr/>
        </p:nvSpPr>
        <p:spPr>
          <a:xfrm>
            <a:off x="132520" y="211435"/>
            <a:ext cx="1190766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2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Play Dragon’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s Den on Phonics Play</a:t>
            </a:r>
          </a:p>
          <a:p>
            <a:pPr algn="ctr">
              <a:spcAft>
                <a:spcPts val="0"/>
              </a:spcAft>
            </a:pPr>
            <a:r>
              <a:rPr lang="en-US" sz="1400" dirty="0">
                <a:latin typeface="Comic Sans MS" panose="030F0702030302020204" pitchFamily="66" charset="0"/>
                <a:ea typeface="Times New Roman" panose="02020603050405020304" pitchFamily="18" charset="0"/>
              </a:rPr>
              <a:t>You can hold CTRL and click on the link below or copy and paste into your internet browser.</a:t>
            </a:r>
          </a:p>
          <a:p>
            <a:pPr algn="ctr">
              <a:spcAft>
                <a:spcPts val="0"/>
              </a:spcAft>
            </a:pPr>
            <a:r>
              <a:rPr lang="en-US" sz="1400" dirty="0">
                <a:latin typeface="Comic Sans MS" panose="030F0702030302020204" pitchFamily="66" charset="0"/>
                <a:ea typeface="Times New Roman" panose="02020603050405020304" pitchFamily="18" charset="0"/>
              </a:rPr>
              <a:t>This is a free resource, however, if you’d like to log in please use:</a:t>
            </a:r>
          </a:p>
          <a:p>
            <a:pPr algn="ctr">
              <a:spcAft>
                <a:spcPts val="0"/>
              </a:spcAft>
            </a:pPr>
            <a:r>
              <a:rPr lang="en-US" sz="1400" dirty="0">
                <a:latin typeface="Comic Sans MS" panose="030F0702030302020204" pitchFamily="66" charset="0"/>
                <a:ea typeface="Times New Roman" panose="02020603050405020304" pitchFamily="18" charset="0"/>
              </a:rPr>
              <a:t>Username: march 20     Password: home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337F14-2CA5-4500-8473-D738EBACBA9F}"/>
              </a:ext>
            </a:extLst>
          </p:cNvPr>
          <p:cNvSpPr/>
          <p:nvPr/>
        </p:nvSpPr>
        <p:spPr>
          <a:xfrm>
            <a:off x="4281492" y="3315337"/>
            <a:ext cx="353742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Once on the game:</a:t>
            </a:r>
          </a:p>
          <a:p>
            <a:pPr algn="ctr">
              <a:spcAft>
                <a:spcPts val="0"/>
              </a:spcAft>
            </a:pPr>
            <a:endParaRPr lang="en-US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Click on Start</a:t>
            </a:r>
          </a:p>
          <a:p>
            <a:pPr algn="ctr">
              <a:spcAft>
                <a:spcPts val="0"/>
              </a:spcAft>
            </a:pPr>
            <a:endParaRPr lang="en-US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Choose Phase 5</a:t>
            </a:r>
          </a:p>
          <a:p>
            <a:pPr algn="ctr">
              <a:spcAft>
                <a:spcPts val="0"/>
              </a:spcAft>
            </a:pPr>
            <a:endParaRPr lang="en-US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Choose /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wh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/ sound</a:t>
            </a:r>
          </a:p>
        </p:txBody>
      </p:sp>
    </p:spTree>
    <p:extLst>
      <p:ext uri="{BB962C8B-B14F-4D97-AF65-F5344CB8AC3E}">
        <p14:creationId xmlns:p14="http://schemas.microsoft.com/office/powerpoint/2010/main" val="733685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463826"/>
            <a:ext cx="11979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dirty="0">
                <a:latin typeface="Comic Sans MS" panose="030F0702030302020204" pitchFamily="66" charset="0"/>
              </a:rPr>
              <a:t>Can you read </a:t>
            </a: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dirty="0">
                <a:latin typeface="Comic Sans MS" panose="030F0702030302020204" pitchFamily="66" charset="0"/>
              </a:rPr>
              <a:t>his?</a:t>
            </a:r>
            <a:endParaRPr lang="en-GB" sz="66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EFD5ED-C6C7-4524-9E85-D624BC8BB95F}"/>
              </a:ext>
            </a:extLst>
          </p:cNvPr>
          <p:cNvSpPr/>
          <p:nvPr/>
        </p:nvSpPr>
        <p:spPr>
          <a:xfrm>
            <a:off x="212036" y="2816086"/>
            <a:ext cx="119799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8000" dirty="0">
                <a:latin typeface="Comic Sans MS" panose="030F0702030302020204" pitchFamily="66" charset="0"/>
              </a:rPr>
              <a:t>Where is the wheel?</a:t>
            </a:r>
          </a:p>
        </p:txBody>
      </p:sp>
    </p:spTree>
    <p:extLst>
      <p:ext uri="{BB962C8B-B14F-4D97-AF65-F5344CB8AC3E}">
        <p14:creationId xmlns:p14="http://schemas.microsoft.com/office/powerpoint/2010/main" val="635095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3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April 21,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3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The /</a:t>
            </a:r>
            <a:r>
              <a:rPr lang="en-GB" sz="3200" dirty="0" err="1">
                <a:latin typeface="Comic Sans MS" panose="030F0702030302020204" pitchFamily="66" charset="0"/>
              </a:rPr>
              <a:t>wh</a:t>
            </a:r>
            <a:r>
              <a:rPr lang="en-GB" sz="3200" dirty="0">
                <a:latin typeface="Comic Sans MS" panose="030F0702030302020204" pitchFamily="66" charset="0"/>
              </a:rPr>
              <a:t>/ spelling always comes at the start of the word. It can sound like a /h/ such as the word ‘Who’.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81559E-BB6D-4AB2-9B2B-4271A54D4D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43" t="51982" r="50646" b="14621"/>
          <a:stretch/>
        </p:blipFill>
        <p:spPr>
          <a:xfrm>
            <a:off x="4323521" y="1453167"/>
            <a:ext cx="3269975" cy="326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87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600</Words>
  <Application>Microsoft Office PowerPoint</Application>
  <PresentationFormat>Widescreen</PresentationFormat>
  <Paragraphs>165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Comic Sans MS</vt:lpstr>
      <vt:lpstr>Office Theme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36</cp:revision>
  <dcterms:created xsi:type="dcterms:W3CDTF">2020-03-22T19:06:16Z</dcterms:created>
  <dcterms:modified xsi:type="dcterms:W3CDTF">2020-04-19T21:41:41Z</dcterms:modified>
</cp:coreProperties>
</file>