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81" r:id="rId3"/>
    <p:sldId id="402" r:id="rId4"/>
    <p:sldId id="382" r:id="rId5"/>
    <p:sldId id="394" r:id="rId6"/>
    <p:sldId id="409" r:id="rId7"/>
    <p:sldId id="288" r:id="rId8"/>
    <p:sldId id="378" r:id="rId9"/>
    <p:sldId id="410" r:id="rId10"/>
    <p:sldId id="411" r:id="rId11"/>
    <p:sldId id="412" r:id="rId12"/>
    <p:sldId id="397" r:id="rId13"/>
    <p:sldId id="413" r:id="rId14"/>
    <p:sldId id="310" r:id="rId15"/>
    <p:sldId id="379" r:id="rId16"/>
    <p:sldId id="414" r:id="rId17"/>
    <p:sldId id="415" r:id="rId18"/>
    <p:sldId id="416" r:id="rId19"/>
    <p:sldId id="417" r:id="rId20"/>
    <p:sldId id="418" r:id="rId21"/>
    <p:sldId id="349" r:id="rId22"/>
    <p:sldId id="380" r:id="rId23"/>
    <p:sldId id="419" r:id="rId24"/>
    <p:sldId id="420" r:id="rId25"/>
    <p:sldId id="421" r:id="rId26"/>
    <p:sldId id="422" r:id="rId27"/>
    <p:sldId id="423" r:id="rId28"/>
    <p:sldId id="377" r:id="rId29"/>
  </p:sldIdLst>
  <p:sldSz cx="12192000" cy="6858000"/>
  <p:notesSz cx="6858000" cy="9144000"/>
  <p:defaultText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FFFF99"/>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32" autoAdjust="0"/>
    <p:restoredTop sz="94249" autoAdjust="0"/>
  </p:normalViewPr>
  <p:slideViewPr>
    <p:cSldViewPr snapToGrid="0">
      <p:cViewPr varScale="1">
        <p:scale>
          <a:sx n="68" d="100"/>
          <a:sy n="68" d="100"/>
        </p:scale>
        <p:origin x="306" y="60"/>
      </p:cViewPr>
      <p:guideLst/>
    </p:cSldViewPr>
  </p:slideViewPr>
  <p:outlineViewPr>
    <p:cViewPr>
      <p:scale>
        <a:sx n="33" d="100"/>
        <a:sy n="33" d="100"/>
      </p:scale>
      <p:origin x="0" y="-17508"/>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9650E-32B2-460B-8870-B5D621610F86}" type="datetimeFigureOut">
              <a:rPr lang="en-KY" smtClean="0"/>
              <a:t>19/04/2020</a:t>
            </a:fld>
            <a:endParaRPr lang="en-K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6CBFA0-0064-49BD-8EF4-DE74627885D7}" type="slidenum">
              <a:rPr lang="en-KY" smtClean="0"/>
              <a:t>‹#›</a:t>
            </a:fld>
            <a:endParaRPr lang="en-KY"/>
          </a:p>
        </p:txBody>
      </p:sp>
    </p:spTree>
    <p:extLst>
      <p:ext uri="{BB962C8B-B14F-4D97-AF65-F5344CB8AC3E}">
        <p14:creationId xmlns:p14="http://schemas.microsoft.com/office/powerpoint/2010/main" val="2631291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Y" dirty="0"/>
          </a:p>
        </p:txBody>
      </p:sp>
      <p:sp>
        <p:nvSpPr>
          <p:cNvPr id="4" name="Slide Number Placeholder 3"/>
          <p:cNvSpPr>
            <a:spLocks noGrp="1"/>
          </p:cNvSpPr>
          <p:nvPr>
            <p:ph type="sldNum" sz="quarter" idx="5"/>
          </p:nvPr>
        </p:nvSpPr>
        <p:spPr/>
        <p:txBody>
          <a:bodyPr/>
          <a:lstStyle/>
          <a:p>
            <a:fld id="{216CBFA0-0064-49BD-8EF4-DE74627885D7}" type="slidenum">
              <a:rPr lang="en-KY" smtClean="0"/>
              <a:t>2</a:t>
            </a:fld>
            <a:endParaRPr lang="en-KY"/>
          </a:p>
        </p:txBody>
      </p:sp>
    </p:spTree>
    <p:extLst>
      <p:ext uri="{BB962C8B-B14F-4D97-AF65-F5344CB8AC3E}">
        <p14:creationId xmlns:p14="http://schemas.microsoft.com/office/powerpoint/2010/main" val="3450719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Y" dirty="0"/>
          </a:p>
        </p:txBody>
      </p:sp>
      <p:sp>
        <p:nvSpPr>
          <p:cNvPr id="4" name="Slide Number Placeholder 3"/>
          <p:cNvSpPr>
            <a:spLocks noGrp="1"/>
          </p:cNvSpPr>
          <p:nvPr>
            <p:ph type="sldNum" sz="quarter" idx="5"/>
          </p:nvPr>
        </p:nvSpPr>
        <p:spPr/>
        <p:txBody>
          <a:bodyPr/>
          <a:lstStyle/>
          <a:p>
            <a:fld id="{216CBFA0-0064-49BD-8EF4-DE74627885D7}" type="slidenum">
              <a:rPr lang="en-KY" smtClean="0"/>
              <a:t>9</a:t>
            </a:fld>
            <a:endParaRPr lang="en-KY"/>
          </a:p>
        </p:txBody>
      </p:sp>
    </p:spTree>
    <p:extLst>
      <p:ext uri="{BB962C8B-B14F-4D97-AF65-F5344CB8AC3E}">
        <p14:creationId xmlns:p14="http://schemas.microsoft.com/office/powerpoint/2010/main" val="850163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Y" dirty="0"/>
          </a:p>
        </p:txBody>
      </p:sp>
      <p:sp>
        <p:nvSpPr>
          <p:cNvPr id="4" name="Slide Number Placeholder 3"/>
          <p:cNvSpPr>
            <a:spLocks noGrp="1"/>
          </p:cNvSpPr>
          <p:nvPr>
            <p:ph type="sldNum" sz="quarter" idx="5"/>
          </p:nvPr>
        </p:nvSpPr>
        <p:spPr/>
        <p:txBody>
          <a:bodyPr/>
          <a:lstStyle/>
          <a:p>
            <a:fld id="{216CBFA0-0064-49BD-8EF4-DE74627885D7}" type="slidenum">
              <a:rPr lang="en-KY" smtClean="0"/>
              <a:t>16</a:t>
            </a:fld>
            <a:endParaRPr lang="en-KY"/>
          </a:p>
        </p:txBody>
      </p:sp>
    </p:spTree>
    <p:extLst>
      <p:ext uri="{BB962C8B-B14F-4D97-AF65-F5344CB8AC3E}">
        <p14:creationId xmlns:p14="http://schemas.microsoft.com/office/powerpoint/2010/main" val="725677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Y" dirty="0"/>
          </a:p>
        </p:txBody>
      </p:sp>
      <p:sp>
        <p:nvSpPr>
          <p:cNvPr id="4" name="Slide Number Placeholder 3"/>
          <p:cNvSpPr>
            <a:spLocks noGrp="1"/>
          </p:cNvSpPr>
          <p:nvPr>
            <p:ph type="sldNum" sz="quarter" idx="5"/>
          </p:nvPr>
        </p:nvSpPr>
        <p:spPr/>
        <p:txBody>
          <a:bodyPr/>
          <a:lstStyle/>
          <a:p>
            <a:fld id="{216CBFA0-0064-49BD-8EF4-DE74627885D7}" type="slidenum">
              <a:rPr lang="en-KY" smtClean="0"/>
              <a:t>23</a:t>
            </a:fld>
            <a:endParaRPr lang="en-KY"/>
          </a:p>
        </p:txBody>
      </p:sp>
    </p:spTree>
    <p:extLst>
      <p:ext uri="{BB962C8B-B14F-4D97-AF65-F5344CB8AC3E}">
        <p14:creationId xmlns:p14="http://schemas.microsoft.com/office/powerpoint/2010/main" val="2610230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0B72F-E0BC-44DA-9A1C-58B06F2E4B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Y"/>
          </a:p>
        </p:txBody>
      </p:sp>
      <p:sp>
        <p:nvSpPr>
          <p:cNvPr id="3" name="Subtitle 2">
            <a:extLst>
              <a:ext uri="{FF2B5EF4-FFF2-40B4-BE49-F238E27FC236}">
                <a16:creationId xmlns:a16="http://schemas.microsoft.com/office/drawing/2014/main" id="{F667B05D-31AD-4590-948C-B49D08FB68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Y"/>
          </a:p>
        </p:txBody>
      </p:sp>
      <p:sp>
        <p:nvSpPr>
          <p:cNvPr id="4" name="Date Placeholder 3">
            <a:extLst>
              <a:ext uri="{FF2B5EF4-FFF2-40B4-BE49-F238E27FC236}">
                <a16:creationId xmlns:a16="http://schemas.microsoft.com/office/drawing/2014/main" id="{C1D0F3E2-C7B6-40C4-A860-36F12329965D}"/>
              </a:ext>
            </a:extLst>
          </p:cNvPr>
          <p:cNvSpPr>
            <a:spLocks noGrp="1"/>
          </p:cNvSpPr>
          <p:nvPr>
            <p:ph type="dt" sz="half" idx="10"/>
          </p:nvPr>
        </p:nvSpPr>
        <p:spPr/>
        <p:txBody>
          <a:bodyPr/>
          <a:lstStyle/>
          <a:p>
            <a:fld id="{2A3191F1-4328-4F06-8A80-E9995BEC3917}" type="datetimeFigureOut">
              <a:rPr lang="en-KY" smtClean="0"/>
              <a:t>19/04/2020</a:t>
            </a:fld>
            <a:endParaRPr lang="en-KY"/>
          </a:p>
        </p:txBody>
      </p:sp>
      <p:sp>
        <p:nvSpPr>
          <p:cNvPr id="5" name="Footer Placeholder 4">
            <a:extLst>
              <a:ext uri="{FF2B5EF4-FFF2-40B4-BE49-F238E27FC236}">
                <a16:creationId xmlns:a16="http://schemas.microsoft.com/office/drawing/2014/main" id="{3CF99779-7825-4908-954D-C8F0F3300771}"/>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8DA2E193-73F3-4A8E-9E91-20498BC7DAD3}"/>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152637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7C65A-BEF0-4EAD-B919-44FE5D9A4E0B}"/>
              </a:ext>
            </a:extLst>
          </p:cNvPr>
          <p:cNvSpPr>
            <a:spLocks noGrp="1"/>
          </p:cNvSpPr>
          <p:nvPr>
            <p:ph type="title"/>
          </p:nvPr>
        </p:nvSpPr>
        <p:spPr/>
        <p:txBody>
          <a:bodyPr/>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5D9D84FC-E979-4764-8CB5-FD9AD66B4D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093D7DE9-22BB-4BFC-AFD9-1336A85C324B}"/>
              </a:ext>
            </a:extLst>
          </p:cNvPr>
          <p:cNvSpPr>
            <a:spLocks noGrp="1"/>
          </p:cNvSpPr>
          <p:nvPr>
            <p:ph type="dt" sz="half" idx="10"/>
          </p:nvPr>
        </p:nvSpPr>
        <p:spPr/>
        <p:txBody>
          <a:bodyPr/>
          <a:lstStyle/>
          <a:p>
            <a:fld id="{2A3191F1-4328-4F06-8A80-E9995BEC3917}" type="datetimeFigureOut">
              <a:rPr lang="en-KY" smtClean="0"/>
              <a:t>19/04/2020</a:t>
            </a:fld>
            <a:endParaRPr lang="en-KY"/>
          </a:p>
        </p:txBody>
      </p:sp>
      <p:sp>
        <p:nvSpPr>
          <p:cNvPr id="5" name="Footer Placeholder 4">
            <a:extLst>
              <a:ext uri="{FF2B5EF4-FFF2-40B4-BE49-F238E27FC236}">
                <a16:creationId xmlns:a16="http://schemas.microsoft.com/office/drawing/2014/main" id="{4558F170-6C89-4B87-BBD5-559894C71E3D}"/>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E8214E23-A7F3-49A3-9095-367ACFEB71D3}"/>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400424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D81B27-2B8D-46CB-B4EE-7A6085CEF0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BF48CEE4-D3FC-422C-85F8-C1E6A24E7B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7CC17007-D94E-4FEB-BF02-62614A2CD7E1}"/>
              </a:ext>
            </a:extLst>
          </p:cNvPr>
          <p:cNvSpPr>
            <a:spLocks noGrp="1"/>
          </p:cNvSpPr>
          <p:nvPr>
            <p:ph type="dt" sz="half" idx="10"/>
          </p:nvPr>
        </p:nvSpPr>
        <p:spPr/>
        <p:txBody>
          <a:bodyPr/>
          <a:lstStyle/>
          <a:p>
            <a:fld id="{2A3191F1-4328-4F06-8A80-E9995BEC3917}" type="datetimeFigureOut">
              <a:rPr lang="en-KY" smtClean="0"/>
              <a:t>19/04/2020</a:t>
            </a:fld>
            <a:endParaRPr lang="en-KY"/>
          </a:p>
        </p:txBody>
      </p:sp>
      <p:sp>
        <p:nvSpPr>
          <p:cNvPr id="5" name="Footer Placeholder 4">
            <a:extLst>
              <a:ext uri="{FF2B5EF4-FFF2-40B4-BE49-F238E27FC236}">
                <a16:creationId xmlns:a16="http://schemas.microsoft.com/office/drawing/2014/main" id="{CB47D8C9-49D6-430C-98CB-BC2E80C1470A}"/>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B44BA655-A080-4BDD-BDEC-D1835391FC83}"/>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2693071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38391-9CB1-41AC-B835-C2CBA590DC7D}"/>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2448B09E-2CE9-4217-9687-D8DAB57627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E93B28BE-59DA-4AB8-94F1-CC80F9F65C1F}"/>
              </a:ext>
            </a:extLst>
          </p:cNvPr>
          <p:cNvSpPr>
            <a:spLocks noGrp="1"/>
          </p:cNvSpPr>
          <p:nvPr>
            <p:ph type="dt" sz="half" idx="10"/>
          </p:nvPr>
        </p:nvSpPr>
        <p:spPr/>
        <p:txBody>
          <a:bodyPr/>
          <a:lstStyle/>
          <a:p>
            <a:fld id="{2A3191F1-4328-4F06-8A80-E9995BEC3917}" type="datetimeFigureOut">
              <a:rPr lang="en-KY" smtClean="0"/>
              <a:t>19/04/2020</a:t>
            </a:fld>
            <a:endParaRPr lang="en-KY"/>
          </a:p>
        </p:txBody>
      </p:sp>
      <p:sp>
        <p:nvSpPr>
          <p:cNvPr id="5" name="Footer Placeholder 4">
            <a:extLst>
              <a:ext uri="{FF2B5EF4-FFF2-40B4-BE49-F238E27FC236}">
                <a16:creationId xmlns:a16="http://schemas.microsoft.com/office/drawing/2014/main" id="{AB9D0077-A6B2-4146-96AA-B91A28F6F909}"/>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B2181CA2-7FC2-4D61-8887-4B6766F5DB3A}"/>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380091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DD052-4278-4740-9798-D6FD09B11A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Y"/>
          </a:p>
        </p:txBody>
      </p:sp>
      <p:sp>
        <p:nvSpPr>
          <p:cNvPr id="3" name="Text Placeholder 2">
            <a:extLst>
              <a:ext uri="{FF2B5EF4-FFF2-40B4-BE49-F238E27FC236}">
                <a16:creationId xmlns:a16="http://schemas.microsoft.com/office/drawing/2014/main" id="{24590698-5CA6-4D4E-BD5E-0EAD2A383C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18A131-A01C-4438-A6FC-E5057468CEAC}"/>
              </a:ext>
            </a:extLst>
          </p:cNvPr>
          <p:cNvSpPr>
            <a:spLocks noGrp="1"/>
          </p:cNvSpPr>
          <p:nvPr>
            <p:ph type="dt" sz="half" idx="10"/>
          </p:nvPr>
        </p:nvSpPr>
        <p:spPr/>
        <p:txBody>
          <a:bodyPr/>
          <a:lstStyle/>
          <a:p>
            <a:fld id="{2A3191F1-4328-4F06-8A80-E9995BEC3917}" type="datetimeFigureOut">
              <a:rPr lang="en-KY" smtClean="0"/>
              <a:t>19/04/2020</a:t>
            </a:fld>
            <a:endParaRPr lang="en-KY"/>
          </a:p>
        </p:txBody>
      </p:sp>
      <p:sp>
        <p:nvSpPr>
          <p:cNvPr id="5" name="Footer Placeholder 4">
            <a:extLst>
              <a:ext uri="{FF2B5EF4-FFF2-40B4-BE49-F238E27FC236}">
                <a16:creationId xmlns:a16="http://schemas.microsoft.com/office/drawing/2014/main" id="{0866519F-E070-4A24-80B8-430303F01268}"/>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D4E69FD7-2790-47A2-939F-881577C19514}"/>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249471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9398-1C17-44D8-85F2-36B1C702E805}"/>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1CA61A76-CAB0-4FAA-A59D-09EB443DB0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Content Placeholder 3">
            <a:extLst>
              <a:ext uri="{FF2B5EF4-FFF2-40B4-BE49-F238E27FC236}">
                <a16:creationId xmlns:a16="http://schemas.microsoft.com/office/drawing/2014/main" id="{BF8D9B75-266D-48FB-A59B-0F0105450C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Date Placeholder 4">
            <a:extLst>
              <a:ext uri="{FF2B5EF4-FFF2-40B4-BE49-F238E27FC236}">
                <a16:creationId xmlns:a16="http://schemas.microsoft.com/office/drawing/2014/main" id="{B1FE4E3C-92A3-402C-B4BB-91127658FB17}"/>
              </a:ext>
            </a:extLst>
          </p:cNvPr>
          <p:cNvSpPr>
            <a:spLocks noGrp="1"/>
          </p:cNvSpPr>
          <p:nvPr>
            <p:ph type="dt" sz="half" idx="10"/>
          </p:nvPr>
        </p:nvSpPr>
        <p:spPr/>
        <p:txBody>
          <a:bodyPr/>
          <a:lstStyle/>
          <a:p>
            <a:fld id="{2A3191F1-4328-4F06-8A80-E9995BEC3917}" type="datetimeFigureOut">
              <a:rPr lang="en-KY" smtClean="0"/>
              <a:t>19/04/2020</a:t>
            </a:fld>
            <a:endParaRPr lang="en-KY"/>
          </a:p>
        </p:txBody>
      </p:sp>
      <p:sp>
        <p:nvSpPr>
          <p:cNvPr id="6" name="Footer Placeholder 5">
            <a:extLst>
              <a:ext uri="{FF2B5EF4-FFF2-40B4-BE49-F238E27FC236}">
                <a16:creationId xmlns:a16="http://schemas.microsoft.com/office/drawing/2014/main" id="{BD6D7EFF-48F3-4AC1-B879-7F3A8728ACAC}"/>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156CFF59-BD06-4D65-AB88-2B19CE6D16D3}"/>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328310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F0ABA-A3EB-47ED-BC53-0CAC706E776C}"/>
              </a:ext>
            </a:extLst>
          </p:cNvPr>
          <p:cNvSpPr>
            <a:spLocks noGrp="1"/>
          </p:cNvSpPr>
          <p:nvPr>
            <p:ph type="title"/>
          </p:nvPr>
        </p:nvSpPr>
        <p:spPr>
          <a:xfrm>
            <a:off x="839788" y="365125"/>
            <a:ext cx="10515600" cy="1325563"/>
          </a:xfrm>
        </p:spPr>
        <p:txBody>
          <a:bodyPr/>
          <a:lstStyle/>
          <a:p>
            <a:r>
              <a:rPr lang="en-US"/>
              <a:t>Click to edit Master title style</a:t>
            </a:r>
            <a:endParaRPr lang="en-KY"/>
          </a:p>
        </p:txBody>
      </p:sp>
      <p:sp>
        <p:nvSpPr>
          <p:cNvPr id="3" name="Text Placeholder 2">
            <a:extLst>
              <a:ext uri="{FF2B5EF4-FFF2-40B4-BE49-F238E27FC236}">
                <a16:creationId xmlns:a16="http://schemas.microsoft.com/office/drawing/2014/main" id="{B509A080-F45A-4186-B95D-1672ACF25C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FCAC9D-5119-4978-B0FB-DBD66C17D1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Text Placeholder 4">
            <a:extLst>
              <a:ext uri="{FF2B5EF4-FFF2-40B4-BE49-F238E27FC236}">
                <a16:creationId xmlns:a16="http://schemas.microsoft.com/office/drawing/2014/main" id="{379B5225-E38B-4EE2-95FD-1DCE6983B4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FFA3B9-647C-4D28-AE93-5C66F62CE7E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7" name="Date Placeholder 6">
            <a:extLst>
              <a:ext uri="{FF2B5EF4-FFF2-40B4-BE49-F238E27FC236}">
                <a16:creationId xmlns:a16="http://schemas.microsoft.com/office/drawing/2014/main" id="{9E090570-0F91-436D-9390-50F60E665162}"/>
              </a:ext>
            </a:extLst>
          </p:cNvPr>
          <p:cNvSpPr>
            <a:spLocks noGrp="1"/>
          </p:cNvSpPr>
          <p:nvPr>
            <p:ph type="dt" sz="half" idx="10"/>
          </p:nvPr>
        </p:nvSpPr>
        <p:spPr/>
        <p:txBody>
          <a:bodyPr/>
          <a:lstStyle/>
          <a:p>
            <a:fld id="{2A3191F1-4328-4F06-8A80-E9995BEC3917}" type="datetimeFigureOut">
              <a:rPr lang="en-KY" smtClean="0"/>
              <a:t>19/04/2020</a:t>
            </a:fld>
            <a:endParaRPr lang="en-KY"/>
          </a:p>
        </p:txBody>
      </p:sp>
      <p:sp>
        <p:nvSpPr>
          <p:cNvPr id="8" name="Footer Placeholder 7">
            <a:extLst>
              <a:ext uri="{FF2B5EF4-FFF2-40B4-BE49-F238E27FC236}">
                <a16:creationId xmlns:a16="http://schemas.microsoft.com/office/drawing/2014/main" id="{B948C5A9-5751-4F08-AA7A-937BD594DE67}"/>
              </a:ext>
            </a:extLst>
          </p:cNvPr>
          <p:cNvSpPr>
            <a:spLocks noGrp="1"/>
          </p:cNvSpPr>
          <p:nvPr>
            <p:ph type="ftr" sz="quarter" idx="11"/>
          </p:nvPr>
        </p:nvSpPr>
        <p:spPr/>
        <p:txBody>
          <a:bodyPr/>
          <a:lstStyle/>
          <a:p>
            <a:endParaRPr lang="en-KY"/>
          </a:p>
        </p:txBody>
      </p:sp>
      <p:sp>
        <p:nvSpPr>
          <p:cNvPr id="9" name="Slide Number Placeholder 8">
            <a:extLst>
              <a:ext uri="{FF2B5EF4-FFF2-40B4-BE49-F238E27FC236}">
                <a16:creationId xmlns:a16="http://schemas.microsoft.com/office/drawing/2014/main" id="{8F1BF380-D987-4620-A3B7-431D057819A6}"/>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392405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CD4F-9311-4AF4-B675-B56F70F280B1}"/>
              </a:ext>
            </a:extLst>
          </p:cNvPr>
          <p:cNvSpPr>
            <a:spLocks noGrp="1"/>
          </p:cNvSpPr>
          <p:nvPr>
            <p:ph type="title"/>
          </p:nvPr>
        </p:nvSpPr>
        <p:spPr/>
        <p:txBody>
          <a:bodyPr/>
          <a:lstStyle/>
          <a:p>
            <a:r>
              <a:rPr lang="en-US"/>
              <a:t>Click to edit Master title style</a:t>
            </a:r>
            <a:endParaRPr lang="en-KY"/>
          </a:p>
        </p:txBody>
      </p:sp>
      <p:sp>
        <p:nvSpPr>
          <p:cNvPr id="3" name="Date Placeholder 2">
            <a:extLst>
              <a:ext uri="{FF2B5EF4-FFF2-40B4-BE49-F238E27FC236}">
                <a16:creationId xmlns:a16="http://schemas.microsoft.com/office/drawing/2014/main" id="{8B038F93-DC5D-4D64-85B4-BAFDFE92C73C}"/>
              </a:ext>
            </a:extLst>
          </p:cNvPr>
          <p:cNvSpPr>
            <a:spLocks noGrp="1"/>
          </p:cNvSpPr>
          <p:nvPr>
            <p:ph type="dt" sz="half" idx="10"/>
          </p:nvPr>
        </p:nvSpPr>
        <p:spPr/>
        <p:txBody>
          <a:bodyPr/>
          <a:lstStyle/>
          <a:p>
            <a:fld id="{2A3191F1-4328-4F06-8A80-E9995BEC3917}" type="datetimeFigureOut">
              <a:rPr lang="en-KY" smtClean="0"/>
              <a:t>19/04/2020</a:t>
            </a:fld>
            <a:endParaRPr lang="en-KY"/>
          </a:p>
        </p:txBody>
      </p:sp>
      <p:sp>
        <p:nvSpPr>
          <p:cNvPr id="4" name="Footer Placeholder 3">
            <a:extLst>
              <a:ext uri="{FF2B5EF4-FFF2-40B4-BE49-F238E27FC236}">
                <a16:creationId xmlns:a16="http://schemas.microsoft.com/office/drawing/2014/main" id="{CA25D20A-1AED-4CCE-9C4A-0D897C770912}"/>
              </a:ext>
            </a:extLst>
          </p:cNvPr>
          <p:cNvSpPr>
            <a:spLocks noGrp="1"/>
          </p:cNvSpPr>
          <p:nvPr>
            <p:ph type="ftr" sz="quarter" idx="11"/>
          </p:nvPr>
        </p:nvSpPr>
        <p:spPr/>
        <p:txBody>
          <a:bodyPr/>
          <a:lstStyle/>
          <a:p>
            <a:endParaRPr lang="en-KY"/>
          </a:p>
        </p:txBody>
      </p:sp>
      <p:sp>
        <p:nvSpPr>
          <p:cNvPr id="5" name="Slide Number Placeholder 4">
            <a:extLst>
              <a:ext uri="{FF2B5EF4-FFF2-40B4-BE49-F238E27FC236}">
                <a16:creationId xmlns:a16="http://schemas.microsoft.com/office/drawing/2014/main" id="{AB2002B4-9FD5-4BD4-8FBF-FC99E7937033}"/>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2641207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6EB462-217F-45E2-9265-6158DE908E49}"/>
              </a:ext>
            </a:extLst>
          </p:cNvPr>
          <p:cNvSpPr>
            <a:spLocks noGrp="1"/>
          </p:cNvSpPr>
          <p:nvPr>
            <p:ph type="dt" sz="half" idx="10"/>
          </p:nvPr>
        </p:nvSpPr>
        <p:spPr/>
        <p:txBody>
          <a:bodyPr/>
          <a:lstStyle/>
          <a:p>
            <a:fld id="{2A3191F1-4328-4F06-8A80-E9995BEC3917}" type="datetimeFigureOut">
              <a:rPr lang="en-KY" smtClean="0"/>
              <a:t>19/04/2020</a:t>
            </a:fld>
            <a:endParaRPr lang="en-KY"/>
          </a:p>
        </p:txBody>
      </p:sp>
      <p:sp>
        <p:nvSpPr>
          <p:cNvPr id="3" name="Footer Placeholder 2">
            <a:extLst>
              <a:ext uri="{FF2B5EF4-FFF2-40B4-BE49-F238E27FC236}">
                <a16:creationId xmlns:a16="http://schemas.microsoft.com/office/drawing/2014/main" id="{846665F5-50BB-4389-983E-A1B087C42A05}"/>
              </a:ext>
            </a:extLst>
          </p:cNvPr>
          <p:cNvSpPr>
            <a:spLocks noGrp="1"/>
          </p:cNvSpPr>
          <p:nvPr>
            <p:ph type="ftr" sz="quarter" idx="11"/>
          </p:nvPr>
        </p:nvSpPr>
        <p:spPr/>
        <p:txBody>
          <a:bodyPr/>
          <a:lstStyle/>
          <a:p>
            <a:endParaRPr lang="en-KY"/>
          </a:p>
        </p:txBody>
      </p:sp>
      <p:sp>
        <p:nvSpPr>
          <p:cNvPr id="4" name="Slide Number Placeholder 3">
            <a:extLst>
              <a:ext uri="{FF2B5EF4-FFF2-40B4-BE49-F238E27FC236}">
                <a16:creationId xmlns:a16="http://schemas.microsoft.com/office/drawing/2014/main" id="{9AE8A295-C3EB-4522-A138-EF888290A89B}"/>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343203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E2463-BC3A-4901-94E5-1F3C3ED11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Content Placeholder 2">
            <a:extLst>
              <a:ext uri="{FF2B5EF4-FFF2-40B4-BE49-F238E27FC236}">
                <a16:creationId xmlns:a16="http://schemas.microsoft.com/office/drawing/2014/main" id="{BF418671-C5C0-4932-8469-451F8E8E33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Text Placeholder 3">
            <a:extLst>
              <a:ext uri="{FF2B5EF4-FFF2-40B4-BE49-F238E27FC236}">
                <a16:creationId xmlns:a16="http://schemas.microsoft.com/office/drawing/2014/main" id="{6C839648-5D1E-4862-BC4A-7572D5C56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678985-6213-49E8-81CA-602E1064556A}"/>
              </a:ext>
            </a:extLst>
          </p:cNvPr>
          <p:cNvSpPr>
            <a:spLocks noGrp="1"/>
          </p:cNvSpPr>
          <p:nvPr>
            <p:ph type="dt" sz="half" idx="10"/>
          </p:nvPr>
        </p:nvSpPr>
        <p:spPr/>
        <p:txBody>
          <a:bodyPr/>
          <a:lstStyle/>
          <a:p>
            <a:fld id="{2A3191F1-4328-4F06-8A80-E9995BEC3917}" type="datetimeFigureOut">
              <a:rPr lang="en-KY" smtClean="0"/>
              <a:t>19/04/2020</a:t>
            </a:fld>
            <a:endParaRPr lang="en-KY"/>
          </a:p>
        </p:txBody>
      </p:sp>
      <p:sp>
        <p:nvSpPr>
          <p:cNvPr id="6" name="Footer Placeholder 5">
            <a:extLst>
              <a:ext uri="{FF2B5EF4-FFF2-40B4-BE49-F238E27FC236}">
                <a16:creationId xmlns:a16="http://schemas.microsoft.com/office/drawing/2014/main" id="{8B903E36-9D06-4B24-85A3-082F2B05C37F}"/>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2C354E22-E4C2-4FEC-93EA-36E93B662F7C}"/>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358973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657A1-03F5-437B-8705-383FF42B34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Picture Placeholder 2">
            <a:extLst>
              <a:ext uri="{FF2B5EF4-FFF2-40B4-BE49-F238E27FC236}">
                <a16:creationId xmlns:a16="http://schemas.microsoft.com/office/drawing/2014/main" id="{D8FE7E3A-5AAE-4121-B51A-B762A27FB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Y"/>
          </a:p>
        </p:txBody>
      </p:sp>
      <p:sp>
        <p:nvSpPr>
          <p:cNvPr id="4" name="Text Placeholder 3">
            <a:extLst>
              <a:ext uri="{FF2B5EF4-FFF2-40B4-BE49-F238E27FC236}">
                <a16:creationId xmlns:a16="http://schemas.microsoft.com/office/drawing/2014/main" id="{847B276F-4000-418C-A0F4-383DF34A60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091033-784C-4102-80FB-1A339EC590DD}"/>
              </a:ext>
            </a:extLst>
          </p:cNvPr>
          <p:cNvSpPr>
            <a:spLocks noGrp="1"/>
          </p:cNvSpPr>
          <p:nvPr>
            <p:ph type="dt" sz="half" idx="10"/>
          </p:nvPr>
        </p:nvSpPr>
        <p:spPr/>
        <p:txBody>
          <a:bodyPr/>
          <a:lstStyle/>
          <a:p>
            <a:fld id="{2A3191F1-4328-4F06-8A80-E9995BEC3917}" type="datetimeFigureOut">
              <a:rPr lang="en-KY" smtClean="0"/>
              <a:t>19/04/2020</a:t>
            </a:fld>
            <a:endParaRPr lang="en-KY"/>
          </a:p>
        </p:txBody>
      </p:sp>
      <p:sp>
        <p:nvSpPr>
          <p:cNvPr id="6" name="Footer Placeholder 5">
            <a:extLst>
              <a:ext uri="{FF2B5EF4-FFF2-40B4-BE49-F238E27FC236}">
                <a16:creationId xmlns:a16="http://schemas.microsoft.com/office/drawing/2014/main" id="{E6C1578F-16D9-440A-82D2-6FE74ABA4F94}"/>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02BA975C-5AF5-4D3E-94B2-9320D784EAF0}"/>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219868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5CB992-7EFE-4A42-AA99-ADC616B74D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Y"/>
          </a:p>
        </p:txBody>
      </p:sp>
      <p:sp>
        <p:nvSpPr>
          <p:cNvPr id="3" name="Text Placeholder 2">
            <a:extLst>
              <a:ext uri="{FF2B5EF4-FFF2-40B4-BE49-F238E27FC236}">
                <a16:creationId xmlns:a16="http://schemas.microsoft.com/office/drawing/2014/main" id="{001AFC7B-D655-46C3-8A46-F4E816E2C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3D906580-F27A-45BD-9203-B31E524DAF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191F1-4328-4F06-8A80-E9995BEC3917}" type="datetimeFigureOut">
              <a:rPr lang="en-KY" smtClean="0"/>
              <a:t>19/04/2020</a:t>
            </a:fld>
            <a:endParaRPr lang="en-KY"/>
          </a:p>
        </p:txBody>
      </p:sp>
      <p:sp>
        <p:nvSpPr>
          <p:cNvPr id="5" name="Footer Placeholder 4">
            <a:extLst>
              <a:ext uri="{FF2B5EF4-FFF2-40B4-BE49-F238E27FC236}">
                <a16:creationId xmlns:a16="http://schemas.microsoft.com/office/drawing/2014/main" id="{613E7E6C-4014-4299-AF39-001F69C3FD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Y"/>
          </a:p>
        </p:txBody>
      </p:sp>
      <p:sp>
        <p:nvSpPr>
          <p:cNvPr id="6" name="Slide Number Placeholder 5">
            <a:extLst>
              <a:ext uri="{FF2B5EF4-FFF2-40B4-BE49-F238E27FC236}">
                <a16:creationId xmlns:a16="http://schemas.microsoft.com/office/drawing/2014/main" id="{1F234874-8BBE-4105-857E-8C521F6B18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34A31-029F-47C1-9972-23E3361B141A}" type="slidenum">
              <a:rPr lang="en-KY" smtClean="0"/>
              <a:t>‹#›</a:t>
            </a:fld>
            <a:endParaRPr lang="en-KY"/>
          </a:p>
        </p:txBody>
      </p:sp>
    </p:spTree>
    <p:extLst>
      <p:ext uri="{BB962C8B-B14F-4D97-AF65-F5344CB8AC3E}">
        <p14:creationId xmlns:p14="http://schemas.microsoft.com/office/powerpoint/2010/main" val="4187543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R087lYrRpgY"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new.phonicsplay.co.uk/resources/phase/4/flashcards-speed-trial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R087lYrRpgY"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new.phonicsplay.co.uk/resources/phase/4/flashcards-speed-trial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new.phonicsplay.co.uk/resources/phase/4/flashcards-speed-trial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R087lYrRpgY"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R087lYrRpg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new.phonicsplay.co.uk/resources/phase/4/flashcards-speed-trial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191">
            <a:extLst>
              <a:ext uri="{FF2B5EF4-FFF2-40B4-BE49-F238E27FC236}">
                <a16:creationId xmlns:a16="http://schemas.microsoft.com/office/drawing/2014/main" id="{C9F26692-F12A-4F9E-9C6D-FABE9A277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192">
            <a:extLst>
              <a:ext uri="{FF2B5EF4-FFF2-40B4-BE49-F238E27FC236}">
                <a16:creationId xmlns:a16="http://schemas.microsoft.com/office/drawing/2014/main" id="{19BDF44E-531A-4177-A2D6-2D2310D0583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 name="Subtitle 2">
            <a:extLst>
              <a:ext uri="{FF2B5EF4-FFF2-40B4-BE49-F238E27FC236}">
                <a16:creationId xmlns:a16="http://schemas.microsoft.com/office/drawing/2014/main" id="{7973ADDE-7D6F-4032-8F48-7C36F46AAD85}"/>
              </a:ext>
            </a:extLst>
          </p:cNvPr>
          <p:cNvSpPr>
            <a:spLocks noGrp="1"/>
          </p:cNvSpPr>
          <p:nvPr>
            <p:ph type="subTitle" idx="1"/>
          </p:nvPr>
        </p:nvSpPr>
        <p:spPr>
          <a:xfrm>
            <a:off x="444745" y="2448695"/>
            <a:ext cx="5946202" cy="838831"/>
          </a:xfrm>
        </p:spPr>
        <p:txBody>
          <a:bodyPr anchor="b">
            <a:normAutofit/>
          </a:bodyPr>
          <a:lstStyle/>
          <a:p>
            <a:pPr algn="l"/>
            <a:r>
              <a:rPr lang="en-US" sz="1800" dirty="0">
                <a:solidFill>
                  <a:srgbClr val="000000"/>
                </a:solidFill>
                <a:latin typeface="Comic Sans MS" panose="030F0702030302020204" pitchFamily="66" charset="0"/>
              </a:rPr>
              <a:t>Monday April 20, 2020</a:t>
            </a:r>
          </a:p>
          <a:p>
            <a:pPr algn="l"/>
            <a:r>
              <a:rPr lang="en-US" sz="1800" dirty="0">
                <a:solidFill>
                  <a:srgbClr val="000000"/>
                </a:solidFill>
                <a:latin typeface="Comic Sans MS" panose="030F0702030302020204" pitchFamily="66" charset="0"/>
              </a:rPr>
              <a:t>Day 1</a:t>
            </a:r>
            <a:endParaRPr lang="en-KY" sz="1800" dirty="0">
              <a:solidFill>
                <a:srgbClr val="000000"/>
              </a:solidFill>
              <a:latin typeface="Comic Sans MS" panose="030F0702030302020204" pitchFamily="66" charset="0"/>
            </a:endParaRPr>
          </a:p>
        </p:txBody>
      </p:sp>
      <p:sp>
        <p:nvSpPr>
          <p:cNvPr id="2" name="Title 1">
            <a:extLst>
              <a:ext uri="{FF2B5EF4-FFF2-40B4-BE49-F238E27FC236}">
                <a16:creationId xmlns:a16="http://schemas.microsoft.com/office/drawing/2014/main" id="{A02CDC8D-EF6F-40F6-A235-E04717B2A225}"/>
              </a:ext>
            </a:extLst>
          </p:cNvPr>
          <p:cNvSpPr>
            <a:spLocks noGrp="1"/>
          </p:cNvSpPr>
          <p:nvPr>
            <p:ph type="ctrTitle"/>
          </p:nvPr>
        </p:nvSpPr>
        <p:spPr>
          <a:xfrm>
            <a:off x="444745" y="4162172"/>
            <a:ext cx="5946579" cy="1514185"/>
          </a:xfrm>
        </p:spPr>
        <p:txBody>
          <a:bodyPr anchor="t">
            <a:normAutofit/>
          </a:bodyPr>
          <a:lstStyle/>
          <a:p>
            <a:pPr algn="l"/>
            <a:r>
              <a:rPr lang="en-US" sz="4000" b="1" dirty="0">
                <a:solidFill>
                  <a:srgbClr val="000000"/>
                </a:solidFill>
                <a:latin typeface="Comic Sans MS" panose="030F0702030302020204" pitchFamily="66" charset="0"/>
              </a:rPr>
              <a:t>Turtles Group</a:t>
            </a:r>
            <a:br>
              <a:rPr lang="en-US" sz="4000" dirty="0">
                <a:solidFill>
                  <a:srgbClr val="000000"/>
                </a:solidFill>
                <a:latin typeface="Comic Sans MS" panose="030F0702030302020204" pitchFamily="66" charset="0"/>
              </a:rPr>
            </a:br>
            <a:r>
              <a:rPr lang="en-US" sz="4000" dirty="0">
                <a:solidFill>
                  <a:srgbClr val="000000"/>
                </a:solidFill>
                <a:latin typeface="Comic Sans MS" panose="030F0702030302020204" pitchFamily="66" charset="0"/>
              </a:rPr>
              <a:t>Phonics Phase 4</a:t>
            </a:r>
            <a:endParaRPr lang="en-KY" sz="4000" dirty="0">
              <a:solidFill>
                <a:srgbClr val="000000"/>
              </a:solidFill>
              <a:latin typeface="Comic Sans MS" panose="030F0702030302020204" pitchFamily="66" charset="0"/>
            </a:endParaRPr>
          </a:p>
        </p:txBody>
      </p:sp>
      <p:sp>
        <p:nvSpPr>
          <p:cNvPr id="1032" name="Freeform: Shape 193">
            <a:extLst>
              <a:ext uri="{FF2B5EF4-FFF2-40B4-BE49-F238E27FC236}">
                <a16:creationId xmlns:a16="http://schemas.microsoft.com/office/drawing/2014/main" id="{6BFB173A-5EF2-43F4-B3BB-6EA1975FA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3377" y="0"/>
            <a:ext cx="3801784" cy="2254263"/>
          </a:xfrm>
          <a:custGeom>
            <a:avLst/>
            <a:gdLst>
              <a:gd name="connsiteX0" fmla="*/ 34084 w 3801784"/>
              <a:gd name="connsiteY0" fmla="*/ 0 h 2254263"/>
              <a:gd name="connsiteX1" fmla="*/ 3767702 w 3801784"/>
              <a:gd name="connsiteY1" fmla="*/ 0 h 2254263"/>
              <a:gd name="connsiteX2" fmla="*/ 3791970 w 3801784"/>
              <a:gd name="connsiteY2" fmla="*/ 159016 h 2254263"/>
              <a:gd name="connsiteX3" fmla="*/ 3801784 w 3801784"/>
              <a:gd name="connsiteY3" fmla="*/ 353371 h 2254263"/>
              <a:gd name="connsiteX4" fmla="*/ 1900892 w 3801784"/>
              <a:gd name="connsiteY4" fmla="*/ 2254263 h 2254263"/>
              <a:gd name="connsiteX5" fmla="*/ 0 w 3801784"/>
              <a:gd name="connsiteY5" fmla="*/ 353371 h 2254263"/>
              <a:gd name="connsiteX6" fmla="*/ 9815 w 3801784"/>
              <a:gd name="connsiteY6" fmla="*/ 159016 h 225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1784" h="2254263">
                <a:moveTo>
                  <a:pt x="34084" y="0"/>
                </a:moveTo>
                <a:lnTo>
                  <a:pt x="3767702" y="0"/>
                </a:lnTo>
                <a:lnTo>
                  <a:pt x="3791970" y="159016"/>
                </a:lnTo>
                <a:cubicBezTo>
                  <a:pt x="3798459" y="222918"/>
                  <a:pt x="3801784" y="287757"/>
                  <a:pt x="3801784" y="353371"/>
                </a:cubicBezTo>
                <a:cubicBezTo>
                  <a:pt x="3801784" y="1403205"/>
                  <a:pt x="2950726" y="2254263"/>
                  <a:pt x="1900892" y="2254263"/>
                </a:cubicBezTo>
                <a:cubicBezTo>
                  <a:pt x="851058" y="2254263"/>
                  <a:pt x="0" y="1403205"/>
                  <a:pt x="0" y="353371"/>
                </a:cubicBezTo>
                <a:cubicBezTo>
                  <a:pt x="0" y="287757"/>
                  <a:pt x="3325" y="222918"/>
                  <a:pt x="9815" y="15901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Image result for turtle clipart">
            <a:extLst>
              <a:ext uri="{FF2B5EF4-FFF2-40B4-BE49-F238E27FC236}">
                <a16:creationId xmlns:a16="http://schemas.microsoft.com/office/drawing/2014/main" id="{017DB8F8-4479-4A66-BD9F-F38F648C5E6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78892" y="177567"/>
            <a:ext cx="1710752" cy="1544027"/>
          </a:xfrm>
          <a:prstGeom prst="rect">
            <a:avLst/>
          </a:prstGeom>
          <a:noFill/>
          <a:extLst>
            <a:ext uri="{909E8E84-426E-40DD-AFC4-6F175D3DCCD1}">
              <a14:hiddenFill xmlns:a14="http://schemas.microsoft.com/office/drawing/2010/main">
                <a:solidFill>
                  <a:srgbClr val="FFFFFF"/>
                </a:solidFill>
              </a14:hiddenFill>
            </a:ext>
          </a:extLst>
        </p:spPr>
      </p:pic>
      <p:sp>
        <p:nvSpPr>
          <p:cNvPr id="1033" name="Freeform 67">
            <a:extLst>
              <a:ext uri="{FF2B5EF4-FFF2-40B4-BE49-F238E27FC236}">
                <a16:creationId xmlns:a16="http://schemas.microsoft.com/office/drawing/2014/main" id="{726FC37F-1DE8-4A19-A1DE-0A2176ED8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86728" y="3030547"/>
            <a:ext cx="4705272" cy="3827453"/>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4" descr="Image result for turtle clipart">
            <a:extLst>
              <a:ext uri="{FF2B5EF4-FFF2-40B4-BE49-F238E27FC236}">
                <a16:creationId xmlns:a16="http://schemas.microsoft.com/office/drawing/2014/main" id="{FAB2DE3C-D226-42D0-B661-DA420B9FB3F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699301" y="3918973"/>
            <a:ext cx="2908677" cy="2625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073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576775" y="1572245"/>
            <a:ext cx="11143957" cy="1323439"/>
          </a:xfrm>
          <a:prstGeom prst="rect">
            <a:avLst/>
          </a:prstGeom>
        </p:spPr>
        <p:txBody>
          <a:bodyPr wrap="square">
            <a:spAutoFit/>
          </a:bodyPr>
          <a:lstStyle/>
          <a:p>
            <a:pPr algn="ctr"/>
            <a:r>
              <a:rPr lang="en-GB" sz="4000" b="1" dirty="0">
                <a:latin typeface="Comic Sans MS" panose="030F0702030302020204" pitchFamily="66" charset="0"/>
              </a:rPr>
              <a:t>Join in with this Phase 3 Tricky Word song on YouTube:</a:t>
            </a:r>
            <a:endParaRPr lang="en-KY" sz="4000" b="1" dirty="0">
              <a:latin typeface="Comic Sans MS" panose="030F0702030302020204" pitchFamily="66" charset="0"/>
            </a:endParaRPr>
          </a:p>
        </p:txBody>
      </p:sp>
      <p:sp>
        <p:nvSpPr>
          <p:cNvPr id="2" name="Rectangle 1">
            <a:extLst>
              <a:ext uri="{FF2B5EF4-FFF2-40B4-BE49-F238E27FC236}">
                <a16:creationId xmlns:a16="http://schemas.microsoft.com/office/drawing/2014/main" id="{3AA3970F-6C47-4FB2-B8CF-F852D34201D0}"/>
              </a:ext>
            </a:extLst>
          </p:cNvPr>
          <p:cNvSpPr/>
          <p:nvPr/>
        </p:nvSpPr>
        <p:spPr>
          <a:xfrm>
            <a:off x="984739" y="3244333"/>
            <a:ext cx="10328030" cy="646331"/>
          </a:xfrm>
          <a:prstGeom prst="rect">
            <a:avLst/>
          </a:prstGeom>
        </p:spPr>
        <p:txBody>
          <a:bodyPr wrap="square">
            <a:spAutoFit/>
          </a:bodyPr>
          <a:lstStyle/>
          <a:p>
            <a:pPr algn="ctr"/>
            <a:r>
              <a:rPr lang="en-US" sz="3600" dirty="0">
                <a:hlinkClick r:id="rId2"/>
              </a:rPr>
              <a:t>https://www.youtube.com/watch?v=R087lYrRpgY</a:t>
            </a:r>
            <a:endParaRPr lang="en-KY" sz="3600" dirty="0"/>
          </a:p>
        </p:txBody>
      </p:sp>
    </p:spTree>
    <p:extLst>
      <p:ext uri="{BB962C8B-B14F-4D97-AF65-F5344CB8AC3E}">
        <p14:creationId xmlns:p14="http://schemas.microsoft.com/office/powerpoint/2010/main" val="2683178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read these tricky words?</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3710354"/>
            <a:ext cx="12192000" cy="1107996"/>
          </a:xfrm>
          <a:prstGeom prst="rect">
            <a:avLst/>
          </a:prstGeom>
        </p:spPr>
        <p:txBody>
          <a:bodyPr wrap="square">
            <a:spAutoFit/>
          </a:bodyPr>
          <a:lstStyle/>
          <a:p>
            <a:pPr algn="ctr"/>
            <a:r>
              <a:rPr lang="en-US" sz="6600" dirty="0">
                <a:latin typeface="Comic Sans MS" panose="030F0702030302020204" pitchFamily="66" charset="0"/>
              </a:rPr>
              <a:t>they     all     are</a:t>
            </a:r>
            <a:endParaRPr lang="en-KY" sz="6600" dirty="0">
              <a:latin typeface="Comic Sans MS" panose="030F0702030302020204" pitchFamily="66" charset="0"/>
            </a:endParaRPr>
          </a:p>
        </p:txBody>
      </p:sp>
    </p:spTree>
    <p:extLst>
      <p:ext uri="{BB962C8B-B14F-4D97-AF65-F5344CB8AC3E}">
        <p14:creationId xmlns:p14="http://schemas.microsoft.com/office/powerpoint/2010/main" val="2778558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1323439"/>
          </a:xfrm>
          <a:prstGeom prst="rect">
            <a:avLst/>
          </a:prstGeom>
        </p:spPr>
        <p:txBody>
          <a:bodyPr wrap="square">
            <a:spAutoFit/>
          </a:bodyPr>
          <a:lstStyle/>
          <a:p>
            <a:pPr algn="ctr"/>
            <a:r>
              <a:rPr lang="en-GB" sz="4000" b="1" dirty="0">
                <a:latin typeface="Comic Sans MS" panose="030F0702030302020204" pitchFamily="66" charset="0"/>
              </a:rPr>
              <a:t>Can you sound out and blend this sentence?</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3655715"/>
            <a:ext cx="12192000" cy="2554545"/>
          </a:xfrm>
          <a:prstGeom prst="rect">
            <a:avLst/>
          </a:prstGeom>
        </p:spPr>
        <p:txBody>
          <a:bodyPr wrap="square">
            <a:spAutoFit/>
          </a:bodyPr>
          <a:lstStyle/>
          <a:p>
            <a:pPr algn="ctr"/>
            <a:r>
              <a:rPr lang="en-GB" sz="8000" dirty="0">
                <a:latin typeface="Comic Sans MS" panose="030F0702030302020204" pitchFamily="66" charset="0"/>
              </a:rPr>
              <a:t>The clown did tricks with a chimpanzee.</a:t>
            </a:r>
            <a:endParaRPr lang="en-KY" sz="8000" dirty="0">
              <a:latin typeface="Comic Sans MS" panose="030F0702030302020204" pitchFamily="66" charset="0"/>
            </a:endParaRPr>
          </a:p>
        </p:txBody>
      </p:sp>
    </p:spTree>
    <p:extLst>
      <p:ext uri="{BB962C8B-B14F-4D97-AF65-F5344CB8AC3E}">
        <p14:creationId xmlns:p14="http://schemas.microsoft.com/office/powerpoint/2010/main" val="363065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1323439"/>
          </a:xfrm>
          <a:prstGeom prst="rect">
            <a:avLst/>
          </a:prstGeom>
        </p:spPr>
        <p:txBody>
          <a:bodyPr wrap="square">
            <a:spAutoFit/>
          </a:bodyPr>
          <a:lstStyle/>
          <a:p>
            <a:pPr algn="ctr"/>
            <a:r>
              <a:rPr lang="en-GB" sz="4000" b="1" dirty="0">
                <a:latin typeface="Comic Sans MS" panose="030F0702030302020204" pitchFamily="66" charset="0"/>
              </a:rPr>
              <a:t>Can you sound out and blend this sentence?</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3655715"/>
            <a:ext cx="12192000" cy="2554545"/>
          </a:xfrm>
          <a:prstGeom prst="rect">
            <a:avLst/>
          </a:prstGeom>
        </p:spPr>
        <p:txBody>
          <a:bodyPr wrap="square">
            <a:spAutoFit/>
          </a:bodyPr>
          <a:lstStyle/>
          <a:p>
            <a:pPr algn="ctr"/>
            <a:r>
              <a:rPr lang="en-GB" sz="8000" dirty="0">
                <a:latin typeface="Comic Sans MS" panose="030F0702030302020204" pitchFamily="66" charset="0"/>
              </a:rPr>
              <a:t>The frog jumps in the pond and swims off.</a:t>
            </a:r>
            <a:endParaRPr lang="en-KY" sz="8000" dirty="0">
              <a:latin typeface="Comic Sans MS" panose="030F0702030302020204" pitchFamily="66" charset="0"/>
            </a:endParaRPr>
          </a:p>
        </p:txBody>
      </p:sp>
    </p:spTree>
    <p:extLst>
      <p:ext uri="{BB962C8B-B14F-4D97-AF65-F5344CB8AC3E}">
        <p14:creationId xmlns:p14="http://schemas.microsoft.com/office/powerpoint/2010/main" val="3058366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43C6645-A94C-410B-8F6E-268C819DF079}"/>
              </a:ext>
            </a:extLst>
          </p:cNvPr>
          <p:cNvSpPr/>
          <p:nvPr/>
        </p:nvSpPr>
        <p:spPr>
          <a:xfrm>
            <a:off x="212036" y="1895060"/>
            <a:ext cx="11979964" cy="3477875"/>
          </a:xfrm>
          <a:prstGeom prst="rect">
            <a:avLst/>
          </a:prstGeom>
        </p:spPr>
        <p:txBody>
          <a:bodyPr wrap="square">
            <a:spAutoFit/>
          </a:bodyPr>
          <a:lstStyle/>
          <a:p>
            <a:pPr algn="ctr">
              <a:spcAft>
                <a:spcPts val="0"/>
              </a:spcAft>
            </a:pPr>
            <a:r>
              <a:rPr lang="en-GB" sz="4400" dirty="0">
                <a:latin typeface="Comic Sans MS" panose="030F0702030302020204" pitchFamily="66" charset="0"/>
              </a:rPr>
              <a:t>Well done Turtles!</a:t>
            </a:r>
          </a:p>
          <a:p>
            <a:pPr algn="ctr">
              <a:spcAft>
                <a:spcPts val="0"/>
              </a:spcAft>
            </a:pPr>
            <a:endParaRPr lang="en-GB" sz="4400" dirty="0">
              <a:latin typeface="Comic Sans MS" panose="030F0702030302020204" pitchFamily="66" charset="0"/>
            </a:endParaRPr>
          </a:p>
          <a:p>
            <a:pPr algn="ctr">
              <a:spcAft>
                <a:spcPts val="0"/>
              </a:spcAft>
            </a:pPr>
            <a:r>
              <a:rPr lang="en-GB" sz="4400" dirty="0">
                <a:latin typeface="Comic Sans MS" panose="030F0702030302020204" pitchFamily="66" charset="0"/>
              </a:rPr>
              <a:t>You completed Day 2!</a:t>
            </a:r>
          </a:p>
          <a:p>
            <a:pPr algn="ctr">
              <a:spcAft>
                <a:spcPts val="0"/>
              </a:spcAft>
            </a:pPr>
            <a:endParaRPr lang="en-GB" sz="4400" dirty="0">
              <a:latin typeface="Comic Sans MS" panose="030F0702030302020204" pitchFamily="66" charset="0"/>
              <a:sym typeface="Wingdings" panose="05000000000000000000" pitchFamily="2" charset="2"/>
            </a:endParaRPr>
          </a:p>
          <a:p>
            <a:pPr algn="ctr">
              <a:spcAft>
                <a:spcPts val="0"/>
              </a:spcAft>
            </a:pPr>
            <a:r>
              <a:rPr lang="en-GB" sz="4400" dirty="0">
                <a:latin typeface="Comic Sans MS" panose="030F0702030302020204" pitchFamily="66" charset="0"/>
                <a:sym typeface="Wingdings" panose="05000000000000000000" pitchFamily="2" charset="2"/>
              </a:rPr>
              <a:t></a:t>
            </a:r>
            <a:endParaRPr lang="en-GB" sz="6600" dirty="0">
              <a:latin typeface="Comic Sans MS" panose="030F0702030302020204" pitchFamily="66" charset="0"/>
            </a:endParaRPr>
          </a:p>
        </p:txBody>
      </p:sp>
    </p:spTree>
    <p:extLst>
      <p:ext uri="{BB962C8B-B14F-4D97-AF65-F5344CB8AC3E}">
        <p14:creationId xmlns:p14="http://schemas.microsoft.com/office/powerpoint/2010/main" val="2407529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191">
            <a:extLst>
              <a:ext uri="{FF2B5EF4-FFF2-40B4-BE49-F238E27FC236}">
                <a16:creationId xmlns:a16="http://schemas.microsoft.com/office/drawing/2014/main" id="{C9F26692-F12A-4F9E-9C6D-FABE9A277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192">
            <a:extLst>
              <a:ext uri="{FF2B5EF4-FFF2-40B4-BE49-F238E27FC236}">
                <a16:creationId xmlns:a16="http://schemas.microsoft.com/office/drawing/2014/main" id="{19BDF44E-531A-4177-A2D6-2D2310D0583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 name="Subtitle 2">
            <a:extLst>
              <a:ext uri="{FF2B5EF4-FFF2-40B4-BE49-F238E27FC236}">
                <a16:creationId xmlns:a16="http://schemas.microsoft.com/office/drawing/2014/main" id="{7973ADDE-7D6F-4032-8F48-7C36F46AAD85}"/>
              </a:ext>
            </a:extLst>
          </p:cNvPr>
          <p:cNvSpPr>
            <a:spLocks noGrp="1"/>
          </p:cNvSpPr>
          <p:nvPr>
            <p:ph type="subTitle" idx="1"/>
          </p:nvPr>
        </p:nvSpPr>
        <p:spPr>
          <a:xfrm>
            <a:off x="444745" y="2448695"/>
            <a:ext cx="5946202" cy="838831"/>
          </a:xfrm>
        </p:spPr>
        <p:txBody>
          <a:bodyPr anchor="b">
            <a:normAutofit/>
          </a:bodyPr>
          <a:lstStyle/>
          <a:p>
            <a:pPr algn="l"/>
            <a:r>
              <a:rPr lang="en-US" sz="1800" dirty="0">
                <a:solidFill>
                  <a:srgbClr val="000000"/>
                </a:solidFill>
                <a:latin typeface="Comic Sans MS" panose="030F0702030302020204" pitchFamily="66" charset="0"/>
              </a:rPr>
              <a:t>Wednesday April 22, 2020</a:t>
            </a:r>
          </a:p>
          <a:p>
            <a:pPr algn="l"/>
            <a:r>
              <a:rPr lang="en-US" sz="1800" dirty="0">
                <a:solidFill>
                  <a:srgbClr val="000000"/>
                </a:solidFill>
                <a:latin typeface="Comic Sans MS" panose="030F0702030302020204" pitchFamily="66" charset="0"/>
              </a:rPr>
              <a:t>Day 3</a:t>
            </a:r>
            <a:endParaRPr lang="en-KY" sz="1800" dirty="0">
              <a:solidFill>
                <a:srgbClr val="000000"/>
              </a:solidFill>
              <a:latin typeface="Comic Sans MS" panose="030F0702030302020204" pitchFamily="66" charset="0"/>
            </a:endParaRPr>
          </a:p>
        </p:txBody>
      </p:sp>
      <p:sp>
        <p:nvSpPr>
          <p:cNvPr id="2" name="Title 1">
            <a:extLst>
              <a:ext uri="{FF2B5EF4-FFF2-40B4-BE49-F238E27FC236}">
                <a16:creationId xmlns:a16="http://schemas.microsoft.com/office/drawing/2014/main" id="{A02CDC8D-EF6F-40F6-A235-E04717B2A225}"/>
              </a:ext>
            </a:extLst>
          </p:cNvPr>
          <p:cNvSpPr>
            <a:spLocks noGrp="1"/>
          </p:cNvSpPr>
          <p:nvPr>
            <p:ph type="ctrTitle"/>
          </p:nvPr>
        </p:nvSpPr>
        <p:spPr>
          <a:xfrm>
            <a:off x="444745" y="4162172"/>
            <a:ext cx="5946579" cy="1514185"/>
          </a:xfrm>
        </p:spPr>
        <p:txBody>
          <a:bodyPr anchor="t">
            <a:normAutofit/>
          </a:bodyPr>
          <a:lstStyle/>
          <a:p>
            <a:pPr algn="l"/>
            <a:r>
              <a:rPr lang="en-US" sz="4000" b="1" dirty="0">
                <a:solidFill>
                  <a:srgbClr val="000000"/>
                </a:solidFill>
                <a:latin typeface="Comic Sans MS" panose="030F0702030302020204" pitchFamily="66" charset="0"/>
              </a:rPr>
              <a:t>Turtles Group</a:t>
            </a:r>
            <a:br>
              <a:rPr lang="en-US" sz="4000" dirty="0">
                <a:solidFill>
                  <a:srgbClr val="000000"/>
                </a:solidFill>
                <a:latin typeface="Comic Sans MS" panose="030F0702030302020204" pitchFamily="66" charset="0"/>
              </a:rPr>
            </a:br>
            <a:r>
              <a:rPr lang="en-US" sz="4000" dirty="0">
                <a:solidFill>
                  <a:srgbClr val="000000"/>
                </a:solidFill>
                <a:latin typeface="Comic Sans MS" panose="030F0702030302020204" pitchFamily="66" charset="0"/>
              </a:rPr>
              <a:t>Phonics Phase 4</a:t>
            </a:r>
            <a:endParaRPr lang="en-KY" sz="4000" dirty="0">
              <a:solidFill>
                <a:srgbClr val="000000"/>
              </a:solidFill>
              <a:latin typeface="Comic Sans MS" panose="030F0702030302020204" pitchFamily="66" charset="0"/>
            </a:endParaRPr>
          </a:p>
        </p:txBody>
      </p:sp>
      <p:sp>
        <p:nvSpPr>
          <p:cNvPr id="1032" name="Freeform: Shape 193">
            <a:extLst>
              <a:ext uri="{FF2B5EF4-FFF2-40B4-BE49-F238E27FC236}">
                <a16:creationId xmlns:a16="http://schemas.microsoft.com/office/drawing/2014/main" id="{6BFB173A-5EF2-43F4-B3BB-6EA1975FA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3377" y="0"/>
            <a:ext cx="3801784" cy="2254263"/>
          </a:xfrm>
          <a:custGeom>
            <a:avLst/>
            <a:gdLst>
              <a:gd name="connsiteX0" fmla="*/ 34084 w 3801784"/>
              <a:gd name="connsiteY0" fmla="*/ 0 h 2254263"/>
              <a:gd name="connsiteX1" fmla="*/ 3767702 w 3801784"/>
              <a:gd name="connsiteY1" fmla="*/ 0 h 2254263"/>
              <a:gd name="connsiteX2" fmla="*/ 3791970 w 3801784"/>
              <a:gd name="connsiteY2" fmla="*/ 159016 h 2254263"/>
              <a:gd name="connsiteX3" fmla="*/ 3801784 w 3801784"/>
              <a:gd name="connsiteY3" fmla="*/ 353371 h 2254263"/>
              <a:gd name="connsiteX4" fmla="*/ 1900892 w 3801784"/>
              <a:gd name="connsiteY4" fmla="*/ 2254263 h 2254263"/>
              <a:gd name="connsiteX5" fmla="*/ 0 w 3801784"/>
              <a:gd name="connsiteY5" fmla="*/ 353371 h 2254263"/>
              <a:gd name="connsiteX6" fmla="*/ 9815 w 3801784"/>
              <a:gd name="connsiteY6" fmla="*/ 159016 h 225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1784" h="2254263">
                <a:moveTo>
                  <a:pt x="34084" y="0"/>
                </a:moveTo>
                <a:lnTo>
                  <a:pt x="3767702" y="0"/>
                </a:lnTo>
                <a:lnTo>
                  <a:pt x="3791970" y="159016"/>
                </a:lnTo>
                <a:cubicBezTo>
                  <a:pt x="3798459" y="222918"/>
                  <a:pt x="3801784" y="287757"/>
                  <a:pt x="3801784" y="353371"/>
                </a:cubicBezTo>
                <a:cubicBezTo>
                  <a:pt x="3801784" y="1403205"/>
                  <a:pt x="2950726" y="2254263"/>
                  <a:pt x="1900892" y="2254263"/>
                </a:cubicBezTo>
                <a:cubicBezTo>
                  <a:pt x="851058" y="2254263"/>
                  <a:pt x="0" y="1403205"/>
                  <a:pt x="0" y="353371"/>
                </a:cubicBezTo>
                <a:cubicBezTo>
                  <a:pt x="0" y="287757"/>
                  <a:pt x="3325" y="222918"/>
                  <a:pt x="9815" y="15901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Image result for turtle clipart">
            <a:extLst>
              <a:ext uri="{FF2B5EF4-FFF2-40B4-BE49-F238E27FC236}">
                <a16:creationId xmlns:a16="http://schemas.microsoft.com/office/drawing/2014/main" id="{017DB8F8-4479-4A66-BD9F-F38F648C5E6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78892" y="177567"/>
            <a:ext cx="1710752" cy="1544027"/>
          </a:xfrm>
          <a:prstGeom prst="rect">
            <a:avLst/>
          </a:prstGeom>
          <a:noFill/>
          <a:extLst>
            <a:ext uri="{909E8E84-426E-40DD-AFC4-6F175D3DCCD1}">
              <a14:hiddenFill xmlns:a14="http://schemas.microsoft.com/office/drawing/2010/main">
                <a:solidFill>
                  <a:srgbClr val="FFFFFF"/>
                </a:solidFill>
              </a14:hiddenFill>
            </a:ext>
          </a:extLst>
        </p:spPr>
      </p:pic>
      <p:sp>
        <p:nvSpPr>
          <p:cNvPr id="1033" name="Freeform 67">
            <a:extLst>
              <a:ext uri="{FF2B5EF4-FFF2-40B4-BE49-F238E27FC236}">
                <a16:creationId xmlns:a16="http://schemas.microsoft.com/office/drawing/2014/main" id="{726FC37F-1DE8-4A19-A1DE-0A2176ED8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86728" y="3030547"/>
            <a:ext cx="4705272" cy="3827453"/>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4" descr="Image result for turtle clipart">
            <a:extLst>
              <a:ext uri="{FF2B5EF4-FFF2-40B4-BE49-F238E27FC236}">
                <a16:creationId xmlns:a16="http://schemas.microsoft.com/office/drawing/2014/main" id="{FAB2DE3C-D226-42D0-B661-DA420B9FB3F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699301" y="3918973"/>
            <a:ext cx="2908677" cy="2625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696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103422" y="258850"/>
            <a:ext cx="12192000" cy="630942"/>
          </a:xfrm>
          <a:prstGeom prst="rect">
            <a:avLst/>
          </a:prstGeom>
        </p:spPr>
        <p:txBody>
          <a:bodyPr wrap="square">
            <a:spAutoFit/>
          </a:bodyPr>
          <a:lstStyle/>
          <a:p>
            <a:pPr algn="ctr"/>
            <a:r>
              <a:rPr lang="en-GB" sz="3500" b="1" u="sng" dirty="0">
                <a:latin typeface="Comic Sans MS" panose="030F0702030302020204" pitchFamily="66" charset="0"/>
              </a:rPr>
              <a:t>Play Phase 2 &amp; 3 Phonics Flashcards Speed Trials</a:t>
            </a:r>
          </a:p>
        </p:txBody>
      </p:sp>
      <p:sp>
        <p:nvSpPr>
          <p:cNvPr id="2" name="Rectangle 1">
            <a:extLst>
              <a:ext uri="{FF2B5EF4-FFF2-40B4-BE49-F238E27FC236}">
                <a16:creationId xmlns:a16="http://schemas.microsoft.com/office/drawing/2014/main" id="{3AA3970F-6C47-4FB2-B8CF-F852D34201D0}"/>
              </a:ext>
            </a:extLst>
          </p:cNvPr>
          <p:cNvSpPr/>
          <p:nvPr/>
        </p:nvSpPr>
        <p:spPr>
          <a:xfrm>
            <a:off x="13809" y="2143012"/>
            <a:ext cx="11957538" cy="523220"/>
          </a:xfrm>
          <a:prstGeom prst="rect">
            <a:avLst/>
          </a:prstGeom>
        </p:spPr>
        <p:txBody>
          <a:bodyPr wrap="square">
            <a:spAutoFit/>
          </a:bodyPr>
          <a:lstStyle/>
          <a:p>
            <a:pPr algn="ctr"/>
            <a:r>
              <a:rPr lang="en-US" sz="2800" dirty="0">
                <a:hlinkClick r:id="rId3"/>
              </a:rPr>
              <a:t>https://new.phonicsplay.co.uk/resources/phase/4/flashcards-speed-trials</a:t>
            </a:r>
            <a:endParaRPr lang="en-KY" sz="2800" dirty="0"/>
          </a:p>
        </p:txBody>
      </p:sp>
      <p:sp>
        <p:nvSpPr>
          <p:cNvPr id="4" name="Rectangle 3">
            <a:extLst>
              <a:ext uri="{FF2B5EF4-FFF2-40B4-BE49-F238E27FC236}">
                <a16:creationId xmlns:a16="http://schemas.microsoft.com/office/drawing/2014/main" id="{762A37D5-DBA1-4DBE-95E7-FC71ACF5DD14}"/>
              </a:ext>
            </a:extLst>
          </p:cNvPr>
          <p:cNvSpPr/>
          <p:nvPr/>
        </p:nvSpPr>
        <p:spPr>
          <a:xfrm>
            <a:off x="13809" y="1041899"/>
            <a:ext cx="12192000" cy="1015663"/>
          </a:xfrm>
          <a:prstGeom prst="rect">
            <a:avLst/>
          </a:prstGeom>
        </p:spPr>
        <p:txBody>
          <a:bodyPr wrap="square">
            <a:spAutoFit/>
          </a:bodyPr>
          <a:lstStyle/>
          <a:p>
            <a:pPr algn="ctr"/>
            <a:r>
              <a:rPr lang="en-GB" sz="2000" b="1" dirty="0">
                <a:latin typeface="Comic Sans MS" panose="030F0702030302020204" pitchFamily="66" charset="0"/>
              </a:rPr>
              <a:t>Instructions: </a:t>
            </a:r>
            <a:r>
              <a:rPr lang="en-GB" sz="2000" dirty="0">
                <a:latin typeface="Comic Sans MS" panose="030F0702030302020204" pitchFamily="66" charset="0"/>
              </a:rPr>
              <a:t>Hover the mouse over the blue writing below, hold CTRL on keyboard and click the link. Or, copy and paste into your internet browser. If you need to login, use these details:</a:t>
            </a:r>
          </a:p>
          <a:p>
            <a:pPr algn="ctr"/>
            <a:r>
              <a:rPr lang="en-GB" sz="2000" dirty="0">
                <a:latin typeface="Comic Sans MS" panose="030F0702030302020204" pitchFamily="66" charset="0"/>
              </a:rPr>
              <a:t>Username: march20      Password: home</a:t>
            </a:r>
          </a:p>
        </p:txBody>
      </p:sp>
      <p:pic>
        <p:nvPicPr>
          <p:cNvPr id="3" name="Picture 2">
            <a:extLst>
              <a:ext uri="{FF2B5EF4-FFF2-40B4-BE49-F238E27FC236}">
                <a16:creationId xmlns:a16="http://schemas.microsoft.com/office/drawing/2014/main" id="{9D4E9EFB-B9B2-4A29-A391-5D764DDD533D}"/>
              </a:ext>
            </a:extLst>
          </p:cNvPr>
          <p:cNvPicPr>
            <a:picLocks noChangeAspect="1"/>
          </p:cNvPicPr>
          <p:nvPr/>
        </p:nvPicPr>
        <p:blipFill rotWithShape="1">
          <a:blip r:embed="rId4"/>
          <a:srcRect l="9000" t="12701" r="10231" b="8492"/>
          <a:stretch/>
        </p:blipFill>
        <p:spPr>
          <a:xfrm>
            <a:off x="6733738" y="3429000"/>
            <a:ext cx="4013700" cy="2201801"/>
          </a:xfrm>
          <a:prstGeom prst="rect">
            <a:avLst/>
          </a:prstGeom>
        </p:spPr>
      </p:pic>
      <p:pic>
        <p:nvPicPr>
          <p:cNvPr id="5" name="Picture 4">
            <a:extLst>
              <a:ext uri="{FF2B5EF4-FFF2-40B4-BE49-F238E27FC236}">
                <a16:creationId xmlns:a16="http://schemas.microsoft.com/office/drawing/2014/main" id="{C8156A66-DD07-412A-974A-F886178E3DEE}"/>
              </a:ext>
            </a:extLst>
          </p:cNvPr>
          <p:cNvPicPr>
            <a:picLocks noChangeAspect="1"/>
          </p:cNvPicPr>
          <p:nvPr/>
        </p:nvPicPr>
        <p:blipFill rotWithShape="1">
          <a:blip r:embed="rId5"/>
          <a:srcRect l="10269" t="15175" r="9770" b="7671"/>
          <a:stretch/>
        </p:blipFill>
        <p:spPr>
          <a:xfrm>
            <a:off x="1399475" y="3429000"/>
            <a:ext cx="4058789" cy="2201801"/>
          </a:xfrm>
          <a:prstGeom prst="rect">
            <a:avLst/>
          </a:prstGeom>
        </p:spPr>
      </p:pic>
    </p:spTree>
    <p:extLst>
      <p:ext uri="{BB962C8B-B14F-4D97-AF65-F5344CB8AC3E}">
        <p14:creationId xmlns:p14="http://schemas.microsoft.com/office/powerpoint/2010/main" val="7446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576775" y="1572245"/>
            <a:ext cx="11143957" cy="1323439"/>
          </a:xfrm>
          <a:prstGeom prst="rect">
            <a:avLst/>
          </a:prstGeom>
        </p:spPr>
        <p:txBody>
          <a:bodyPr wrap="square">
            <a:spAutoFit/>
          </a:bodyPr>
          <a:lstStyle/>
          <a:p>
            <a:pPr algn="ctr"/>
            <a:r>
              <a:rPr lang="en-GB" sz="4000" b="1" dirty="0">
                <a:latin typeface="Comic Sans MS" panose="030F0702030302020204" pitchFamily="66" charset="0"/>
              </a:rPr>
              <a:t>Join in with this Phase 3 Tricky Word song on YouTube:</a:t>
            </a:r>
            <a:endParaRPr lang="en-KY" sz="4000" b="1" dirty="0">
              <a:latin typeface="Comic Sans MS" panose="030F0702030302020204" pitchFamily="66" charset="0"/>
            </a:endParaRPr>
          </a:p>
        </p:txBody>
      </p:sp>
      <p:sp>
        <p:nvSpPr>
          <p:cNvPr id="2" name="Rectangle 1">
            <a:extLst>
              <a:ext uri="{FF2B5EF4-FFF2-40B4-BE49-F238E27FC236}">
                <a16:creationId xmlns:a16="http://schemas.microsoft.com/office/drawing/2014/main" id="{3AA3970F-6C47-4FB2-B8CF-F852D34201D0}"/>
              </a:ext>
            </a:extLst>
          </p:cNvPr>
          <p:cNvSpPr/>
          <p:nvPr/>
        </p:nvSpPr>
        <p:spPr>
          <a:xfrm>
            <a:off x="984739" y="3244333"/>
            <a:ext cx="10328030" cy="646331"/>
          </a:xfrm>
          <a:prstGeom prst="rect">
            <a:avLst/>
          </a:prstGeom>
        </p:spPr>
        <p:txBody>
          <a:bodyPr wrap="square">
            <a:spAutoFit/>
          </a:bodyPr>
          <a:lstStyle/>
          <a:p>
            <a:pPr algn="ctr"/>
            <a:r>
              <a:rPr lang="en-US" sz="3600" dirty="0">
                <a:hlinkClick r:id="rId2"/>
              </a:rPr>
              <a:t>https://www.youtube.com/watch?v=R087lYrRpgY</a:t>
            </a:r>
            <a:endParaRPr lang="en-KY" sz="3600" dirty="0"/>
          </a:p>
        </p:txBody>
      </p:sp>
    </p:spTree>
    <p:extLst>
      <p:ext uri="{BB962C8B-B14F-4D97-AF65-F5344CB8AC3E}">
        <p14:creationId xmlns:p14="http://schemas.microsoft.com/office/powerpoint/2010/main" val="815952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read these tricky words?</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3710354"/>
            <a:ext cx="12192000" cy="1107996"/>
          </a:xfrm>
          <a:prstGeom prst="rect">
            <a:avLst/>
          </a:prstGeom>
        </p:spPr>
        <p:txBody>
          <a:bodyPr wrap="square">
            <a:spAutoFit/>
          </a:bodyPr>
          <a:lstStyle/>
          <a:p>
            <a:pPr algn="ctr"/>
            <a:r>
              <a:rPr lang="en-US" sz="6600" dirty="0">
                <a:latin typeface="Comic Sans MS" panose="030F0702030302020204" pitchFamily="66" charset="0"/>
              </a:rPr>
              <a:t>were     little     there     one</a:t>
            </a:r>
            <a:endParaRPr lang="en-KY" sz="6600" dirty="0">
              <a:latin typeface="Comic Sans MS" panose="030F0702030302020204" pitchFamily="66" charset="0"/>
            </a:endParaRPr>
          </a:p>
        </p:txBody>
      </p:sp>
    </p:spTree>
    <p:extLst>
      <p:ext uri="{BB962C8B-B14F-4D97-AF65-F5344CB8AC3E}">
        <p14:creationId xmlns:p14="http://schemas.microsoft.com/office/powerpoint/2010/main" val="3629688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1323439"/>
          </a:xfrm>
          <a:prstGeom prst="rect">
            <a:avLst/>
          </a:prstGeom>
        </p:spPr>
        <p:txBody>
          <a:bodyPr wrap="square">
            <a:spAutoFit/>
          </a:bodyPr>
          <a:lstStyle/>
          <a:p>
            <a:pPr algn="ctr"/>
            <a:r>
              <a:rPr lang="en-GB" sz="4000" b="1" dirty="0">
                <a:latin typeface="Comic Sans MS" panose="030F0702030302020204" pitchFamily="66" charset="0"/>
              </a:rPr>
              <a:t>Can you sound out and blend this sentence?</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3655715"/>
            <a:ext cx="12192000" cy="2554545"/>
          </a:xfrm>
          <a:prstGeom prst="rect">
            <a:avLst/>
          </a:prstGeom>
        </p:spPr>
        <p:txBody>
          <a:bodyPr wrap="square">
            <a:spAutoFit/>
          </a:bodyPr>
          <a:lstStyle/>
          <a:p>
            <a:pPr algn="ctr"/>
            <a:r>
              <a:rPr lang="en-GB" sz="8000" dirty="0">
                <a:latin typeface="Comic Sans MS" panose="030F0702030302020204" pitchFamily="66" charset="0"/>
              </a:rPr>
              <a:t>I must not tramp on the flowers.</a:t>
            </a:r>
            <a:endParaRPr lang="en-KY" sz="8000" dirty="0">
              <a:latin typeface="Comic Sans MS" panose="030F0702030302020204" pitchFamily="66" charset="0"/>
            </a:endParaRPr>
          </a:p>
        </p:txBody>
      </p:sp>
    </p:spTree>
    <p:extLst>
      <p:ext uri="{BB962C8B-B14F-4D97-AF65-F5344CB8AC3E}">
        <p14:creationId xmlns:p14="http://schemas.microsoft.com/office/powerpoint/2010/main" val="104950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103422" y="258850"/>
            <a:ext cx="12192000" cy="630942"/>
          </a:xfrm>
          <a:prstGeom prst="rect">
            <a:avLst/>
          </a:prstGeom>
        </p:spPr>
        <p:txBody>
          <a:bodyPr wrap="square">
            <a:spAutoFit/>
          </a:bodyPr>
          <a:lstStyle/>
          <a:p>
            <a:pPr algn="ctr"/>
            <a:r>
              <a:rPr lang="en-GB" sz="3500" b="1" u="sng" dirty="0">
                <a:latin typeface="Comic Sans MS" panose="030F0702030302020204" pitchFamily="66" charset="0"/>
              </a:rPr>
              <a:t>Play Phase 2 &amp; 3 Phonics Flashcards Speed Trials</a:t>
            </a:r>
          </a:p>
        </p:txBody>
      </p:sp>
      <p:sp>
        <p:nvSpPr>
          <p:cNvPr id="2" name="Rectangle 1">
            <a:extLst>
              <a:ext uri="{FF2B5EF4-FFF2-40B4-BE49-F238E27FC236}">
                <a16:creationId xmlns:a16="http://schemas.microsoft.com/office/drawing/2014/main" id="{3AA3970F-6C47-4FB2-B8CF-F852D34201D0}"/>
              </a:ext>
            </a:extLst>
          </p:cNvPr>
          <p:cNvSpPr/>
          <p:nvPr/>
        </p:nvSpPr>
        <p:spPr>
          <a:xfrm>
            <a:off x="13809" y="2143012"/>
            <a:ext cx="11957538" cy="523220"/>
          </a:xfrm>
          <a:prstGeom prst="rect">
            <a:avLst/>
          </a:prstGeom>
        </p:spPr>
        <p:txBody>
          <a:bodyPr wrap="square">
            <a:spAutoFit/>
          </a:bodyPr>
          <a:lstStyle/>
          <a:p>
            <a:pPr algn="ctr"/>
            <a:r>
              <a:rPr lang="en-US" sz="2800" dirty="0">
                <a:hlinkClick r:id="rId3"/>
              </a:rPr>
              <a:t>https://new.phonicsplay.co.uk/resources/phase/4/flashcards-speed-trials</a:t>
            </a:r>
            <a:endParaRPr lang="en-KY" sz="2800" dirty="0"/>
          </a:p>
        </p:txBody>
      </p:sp>
      <p:sp>
        <p:nvSpPr>
          <p:cNvPr id="4" name="Rectangle 3">
            <a:extLst>
              <a:ext uri="{FF2B5EF4-FFF2-40B4-BE49-F238E27FC236}">
                <a16:creationId xmlns:a16="http://schemas.microsoft.com/office/drawing/2014/main" id="{762A37D5-DBA1-4DBE-95E7-FC71ACF5DD14}"/>
              </a:ext>
            </a:extLst>
          </p:cNvPr>
          <p:cNvSpPr/>
          <p:nvPr/>
        </p:nvSpPr>
        <p:spPr>
          <a:xfrm>
            <a:off x="13809" y="1041899"/>
            <a:ext cx="12192000" cy="1015663"/>
          </a:xfrm>
          <a:prstGeom prst="rect">
            <a:avLst/>
          </a:prstGeom>
        </p:spPr>
        <p:txBody>
          <a:bodyPr wrap="square">
            <a:spAutoFit/>
          </a:bodyPr>
          <a:lstStyle/>
          <a:p>
            <a:pPr algn="ctr"/>
            <a:r>
              <a:rPr lang="en-GB" sz="2000" b="1" dirty="0">
                <a:latin typeface="Comic Sans MS" panose="030F0702030302020204" pitchFamily="66" charset="0"/>
              </a:rPr>
              <a:t>Instructions: </a:t>
            </a:r>
            <a:r>
              <a:rPr lang="en-GB" sz="2000" dirty="0">
                <a:latin typeface="Comic Sans MS" panose="030F0702030302020204" pitchFamily="66" charset="0"/>
              </a:rPr>
              <a:t>Hover the mouse over the blue writing below, hold CTRL on keyboard and click the link. Or, copy and paste into your internet browser. If you need to login, use these details:</a:t>
            </a:r>
          </a:p>
          <a:p>
            <a:pPr algn="ctr"/>
            <a:r>
              <a:rPr lang="en-GB" sz="2000" dirty="0">
                <a:latin typeface="Comic Sans MS" panose="030F0702030302020204" pitchFamily="66" charset="0"/>
              </a:rPr>
              <a:t>Username: march20      Password: home</a:t>
            </a:r>
          </a:p>
        </p:txBody>
      </p:sp>
      <p:pic>
        <p:nvPicPr>
          <p:cNvPr id="3" name="Picture 2">
            <a:extLst>
              <a:ext uri="{FF2B5EF4-FFF2-40B4-BE49-F238E27FC236}">
                <a16:creationId xmlns:a16="http://schemas.microsoft.com/office/drawing/2014/main" id="{9D4E9EFB-B9B2-4A29-A391-5D764DDD533D}"/>
              </a:ext>
            </a:extLst>
          </p:cNvPr>
          <p:cNvPicPr>
            <a:picLocks noChangeAspect="1"/>
          </p:cNvPicPr>
          <p:nvPr/>
        </p:nvPicPr>
        <p:blipFill rotWithShape="1">
          <a:blip r:embed="rId4"/>
          <a:srcRect l="9000" t="12701" r="10231" b="8492"/>
          <a:stretch/>
        </p:blipFill>
        <p:spPr>
          <a:xfrm>
            <a:off x="6733738" y="3429000"/>
            <a:ext cx="4013700" cy="2201801"/>
          </a:xfrm>
          <a:prstGeom prst="rect">
            <a:avLst/>
          </a:prstGeom>
        </p:spPr>
      </p:pic>
      <p:pic>
        <p:nvPicPr>
          <p:cNvPr id="5" name="Picture 4">
            <a:extLst>
              <a:ext uri="{FF2B5EF4-FFF2-40B4-BE49-F238E27FC236}">
                <a16:creationId xmlns:a16="http://schemas.microsoft.com/office/drawing/2014/main" id="{C8156A66-DD07-412A-974A-F886178E3DEE}"/>
              </a:ext>
            </a:extLst>
          </p:cNvPr>
          <p:cNvPicPr>
            <a:picLocks noChangeAspect="1"/>
          </p:cNvPicPr>
          <p:nvPr/>
        </p:nvPicPr>
        <p:blipFill rotWithShape="1">
          <a:blip r:embed="rId5"/>
          <a:srcRect l="10269" t="15175" r="9770" b="7671"/>
          <a:stretch/>
        </p:blipFill>
        <p:spPr>
          <a:xfrm>
            <a:off x="1399475" y="3429000"/>
            <a:ext cx="4058789" cy="2201801"/>
          </a:xfrm>
          <a:prstGeom prst="rect">
            <a:avLst/>
          </a:prstGeom>
        </p:spPr>
      </p:pic>
    </p:spTree>
    <p:extLst>
      <p:ext uri="{BB962C8B-B14F-4D97-AF65-F5344CB8AC3E}">
        <p14:creationId xmlns:p14="http://schemas.microsoft.com/office/powerpoint/2010/main" val="2386149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1323439"/>
          </a:xfrm>
          <a:prstGeom prst="rect">
            <a:avLst/>
          </a:prstGeom>
        </p:spPr>
        <p:txBody>
          <a:bodyPr wrap="square">
            <a:spAutoFit/>
          </a:bodyPr>
          <a:lstStyle/>
          <a:p>
            <a:pPr algn="ctr"/>
            <a:r>
              <a:rPr lang="en-GB" sz="4000" b="1" dirty="0">
                <a:latin typeface="Comic Sans MS" panose="030F0702030302020204" pitchFamily="66" charset="0"/>
              </a:rPr>
              <a:t>Can you sound out and blend this sentence?</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3655715"/>
            <a:ext cx="12192000" cy="2554545"/>
          </a:xfrm>
          <a:prstGeom prst="rect">
            <a:avLst/>
          </a:prstGeom>
        </p:spPr>
        <p:txBody>
          <a:bodyPr wrap="square">
            <a:spAutoFit/>
          </a:bodyPr>
          <a:lstStyle/>
          <a:p>
            <a:pPr algn="ctr"/>
            <a:r>
              <a:rPr lang="en-GB" sz="8000" dirty="0">
                <a:latin typeface="Comic Sans MS" panose="030F0702030302020204" pitchFamily="66" charset="0"/>
              </a:rPr>
              <a:t>A crab crept into a crack in the rock.</a:t>
            </a:r>
            <a:endParaRPr lang="en-KY" sz="8000" dirty="0">
              <a:latin typeface="Comic Sans MS" panose="030F0702030302020204" pitchFamily="66" charset="0"/>
            </a:endParaRPr>
          </a:p>
        </p:txBody>
      </p:sp>
    </p:spTree>
    <p:extLst>
      <p:ext uri="{BB962C8B-B14F-4D97-AF65-F5344CB8AC3E}">
        <p14:creationId xmlns:p14="http://schemas.microsoft.com/office/powerpoint/2010/main" val="111762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43C6645-A94C-410B-8F6E-268C819DF079}"/>
              </a:ext>
            </a:extLst>
          </p:cNvPr>
          <p:cNvSpPr/>
          <p:nvPr/>
        </p:nvSpPr>
        <p:spPr>
          <a:xfrm>
            <a:off x="212036" y="1921565"/>
            <a:ext cx="11979964" cy="3477875"/>
          </a:xfrm>
          <a:prstGeom prst="rect">
            <a:avLst/>
          </a:prstGeom>
        </p:spPr>
        <p:txBody>
          <a:bodyPr wrap="square">
            <a:spAutoFit/>
          </a:bodyPr>
          <a:lstStyle/>
          <a:p>
            <a:pPr algn="ctr">
              <a:spcAft>
                <a:spcPts val="0"/>
              </a:spcAft>
            </a:pPr>
            <a:r>
              <a:rPr lang="en-GB" sz="4400" dirty="0">
                <a:latin typeface="Comic Sans MS" panose="030F0702030302020204" pitchFamily="66" charset="0"/>
              </a:rPr>
              <a:t>Well done Turtles!</a:t>
            </a:r>
          </a:p>
          <a:p>
            <a:pPr algn="ctr">
              <a:spcAft>
                <a:spcPts val="0"/>
              </a:spcAft>
            </a:pPr>
            <a:endParaRPr lang="en-GB" sz="4400" dirty="0">
              <a:latin typeface="Comic Sans MS" panose="030F0702030302020204" pitchFamily="66" charset="0"/>
            </a:endParaRPr>
          </a:p>
          <a:p>
            <a:pPr algn="ctr">
              <a:spcAft>
                <a:spcPts val="0"/>
              </a:spcAft>
            </a:pPr>
            <a:r>
              <a:rPr lang="en-GB" sz="4400" dirty="0">
                <a:latin typeface="Comic Sans MS" panose="030F0702030302020204" pitchFamily="66" charset="0"/>
              </a:rPr>
              <a:t>You completed Day 3!</a:t>
            </a:r>
          </a:p>
          <a:p>
            <a:pPr algn="ctr">
              <a:spcAft>
                <a:spcPts val="0"/>
              </a:spcAft>
            </a:pPr>
            <a:endParaRPr lang="en-GB" sz="4400" dirty="0">
              <a:latin typeface="Comic Sans MS" panose="030F0702030302020204" pitchFamily="66" charset="0"/>
              <a:sym typeface="Wingdings" panose="05000000000000000000" pitchFamily="2" charset="2"/>
            </a:endParaRPr>
          </a:p>
          <a:p>
            <a:pPr algn="ctr">
              <a:spcAft>
                <a:spcPts val="0"/>
              </a:spcAft>
            </a:pPr>
            <a:r>
              <a:rPr lang="en-GB" sz="4400" dirty="0">
                <a:latin typeface="Comic Sans MS" panose="030F0702030302020204" pitchFamily="66" charset="0"/>
                <a:sym typeface="Wingdings" panose="05000000000000000000" pitchFamily="2" charset="2"/>
              </a:rPr>
              <a:t></a:t>
            </a:r>
            <a:endParaRPr lang="en-GB" sz="6600" dirty="0">
              <a:latin typeface="Comic Sans MS" panose="030F0702030302020204" pitchFamily="66" charset="0"/>
            </a:endParaRPr>
          </a:p>
        </p:txBody>
      </p:sp>
    </p:spTree>
    <p:extLst>
      <p:ext uri="{BB962C8B-B14F-4D97-AF65-F5344CB8AC3E}">
        <p14:creationId xmlns:p14="http://schemas.microsoft.com/office/powerpoint/2010/main" val="1346242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191">
            <a:extLst>
              <a:ext uri="{FF2B5EF4-FFF2-40B4-BE49-F238E27FC236}">
                <a16:creationId xmlns:a16="http://schemas.microsoft.com/office/drawing/2014/main" id="{C9F26692-F12A-4F9E-9C6D-FABE9A277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192">
            <a:extLst>
              <a:ext uri="{FF2B5EF4-FFF2-40B4-BE49-F238E27FC236}">
                <a16:creationId xmlns:a16="http://schemas.microsoft.com/office/drawing/2014/main" id="{19BDF44E-531A-4177-A2D6-2D2310D0583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 name="Subtitle 2">
            <a:extLst>
              <a:ext uri="{FF2B5EF4-FFF2-40B4-BE49-F238E27FC236}">
                <a16:creationId xmlns:a16="http://schemas.microsoft.com/office/drawing/2014/main" id="{7973ADDE-7D6F-4032-8F48-7C36F46AAD85}"/>
              </a:ext>
            </a:extLst>
          </p:cNvPr>
          <p:cNvSpPr>
            <a:spLocks noGrp="1"/>
          </p:cNvSpPr>
          <p:nvPr>
            <p:ph type="subTitle" idx="1"/>
          </p:nvPr>
        </p:nvSpPr>
        <p:spPr>
          <a:xfrm>
            <a:off x="444745" y="2448695"/>
            <a:ext cx="5946202" cy="838831"/>
          </a:xfrm>
        </p:spPr>
        <p:txBody>
          <a:bodyPr anchor="b">
            <a:normAutofit/>
          </a:bodyPr>
          <a:lstStyle/>
          <a:p>
            <a:pPr algn="l"/>
            <a:r>
              <a:rPr lang="en-US" sz="1800" dirty="0">
                <a:solidFill>
                  <a:srgbClr val="000000"/>
                </a:solidFill>
                <a:latin typeface="Comic Sans MS" panose="030F0702030302020204" pitchFamily="66" charset="0"/>
              </a:rPr>
              <a:t>Thursday April 24, 2020</a:t>
            </a:r>
          </a:p>
          <a:p>
            <a:pPr algn="l"/>
            <a:r>
              <a:rPr lang="en-US" sz="1800" dirty="0">
                <a:solidFill>
                  <a:srgbClr val="000000"/>
                </a:solidFill>
                <a:latin typeface="Comic Sans MS" panose="030F0702030302020204" pitchFamily="66" charset="0"/>
              </a:rPr>
              <a:t>Day 4</a:t>
            </a:r>
            <a:endParaRPr lang="en-KY" sz="1800" dirty="0">
              <a:solidFill>
                <a:srgbClr val="000000"/>
              </a:solidFill>
              <a:latin typeface="Comic Sans MS" panose="030F0702030302020204" pitchFamily="66" charset="0"/>
            </a:endParaRPr>
          </a:p>
        </p:txBody>
      </p:sp>
      <p:sp>
        <p:nvSpPr>
          <p:cNvPr id="2" name="Title 1">
            <a:extLst>
              <a:ext uri="{FF2B5EF4-FFF2-40B4-BE49-F238E27FC236}">
                <a16:creationId xmlns:a16="http://schemas.microsoft.com/office/drawing/2014/main" id="{A02CDC8D-EF6F-40F6-A235-E04717B2A225}"/>
              </a:ext>
            </a:extLst>
          </p:cNvPr>
          <p:cNvSpPr>
            <a:spLocks noGrp="1"/>
          </p:cNvSpPr>
          <p:nvPr>
            <p:ph type="ctrTitle"/>
          </p:nvPr>
        </p:nvSpPr>
        <p:spPr>
          <a:xfrm>
            <a:off x="444745" y="4162172"/>
            <a:ext cx="5946579" cy="1514185"/>
          </a:xfrm>
        </p:spPr>
        <p:txBody>
          <a:bodyPr anchor="t">
            <a:normAutofit/>
          </a:bodyPr>
          <a:lstStyle/>
          <a:p>
            <a:pPr algn="l"/>
            <a:r>
              <a:rPr lang="en-US" sz="4000" b="1" dirty="0">
                <a:solidFill>
                  <a:srgbClr val="000000"/>
                </a:solidFill>
                <a:latin typeface="Comic Sans MS" panose="030F0702030302020204" pitchFamily="66" charset="0"/>
              </a:rPr>
              <a:t>Turtles Group</a:t>
            </a:r>
            <a:br>
              <a:rPr lang="en-US" sz="4000" dirty="0">
                <a:solidFill>
                  <a:srgbClr val="000000"/>
                </a:solidFill>
                <a:latin typeface="Comic Sans MS" panose="030F0702030302020204" pitchFamily="66" charset="0"/>
              </a:rPr>
            </a:br>
            <a:r>
              <a:rPr lang="en-US" sz="4000" dirty="0">
                <a:solidFill>
                  <a:srgbClr val="000000"/>
                </a:solidFill>
                <a:latin typeface="Comic Sans MS" panose="030F0702030302020204" pitchFamily="66" charset="0"/>
              </a:rPr>
              <a:t>Phonics Phase 4</a:t>
            </a:r>
            <a:endParaRPr lang="en-KY" sz="4000" dirty="0">
              <a:solidFill>
                <a:srgbClr val="000000"/>
              </a:solidFill>
              <a:latin typeface="Comic Sans MS" panose="030F0702030302020204" pitchFamily="66" charset="0"/>
            </a:endParaRPr>
          </a:p>
        </p:txBody>
      </p:sp>
      <p:sp>
        <p:nvSpPr>
          <p:cNvPr id="1032" name="Freeform: Shape 193">
            <a:extLst>
              <a:ext uri="{FF2B5EF4-FFF2-40B4-BE49-F238E27FC236}">
                <a16:creationId xmlns:a16="http://schemas.microsoft.com/office/drawing/2014/main" id="{6BFB173A-5EF2-43F4-B3BB-6EA1975FA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3377" y="0"/>
            <a:ext cx="3801784" cy="2254263"/>
          </a:xfrm>
          <a:custGeom>
            <a:avLst/>
            <a:gdLst>
              <a:gd name="connsiteX0" fmla="*/ 34084 w 3801784"/>
              <a:gd name="connsiteY0" fmla="*/ 0 h 2254263"/>
              <a:gd name="connsiteX1" fmla="*/ 3767702 w 3801784"/>
              <a:gd name="connsiteY1" fmla="*/ 0 h 2254263"/>
              <a:gd name="connsiteX2" fmla="*/ 3791970 w 3801784"/>
              <a:gd name="connsiteY2" fmla="*/ 159016 h 2254263"/>
              <a:gd name="connsiteX3" fmla="*/ 3801784 w 3801784"/>
              <a:gd name="connsiteY3" fmla="*/ 353371 h 2254263"/>
              <a:gd name="connsiteX4" fmla="*/ 1900892 w 3801784"/>
              <a:gd name="connsiteY4" fmla="*/ 2254263 h 2254263"/>
              <a:gd name="connsiteX5" fmla="*/ 0 w 3801784"/>
              <a:gd name="connsiteY5" fmla="*/ 353371 h 2254263"/>
              <a:gd name="connsiteX6" fmla="*/ 9815 w 3801784"/>
              <a:gd name="connsiteY6" fmla="*/ 159016 h 225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1784" h="2254263">
                <a:moveTo>
                  <a:pt x="34084" y="0"/>
                </a:moveTo>
                <a:lnTo>
                  <a:pt x="3767702" y="0"/>
                </a:lnTo>
                <a:lnTo>
                  <a:pt x="3791970" y="159016"/>
                </a:lnTo>
                <a:cubicBezTo>
                  <a:pt x="3798459" y="222918"/>
                  <a:pt x="3801784" y="287757"/>
                  <a:pt x="3801784" y="353371"/>
                </a:cubicBezTo>
                <a:cubicBezTo>
                  <a:pt x="3801784" y="1403205"/>
                  <a:pt x="2950726" y="2254263"/>
                  <a:pt x="1900892" y="2254263"/>
                </a:cubicBezTo>
                <a:cubicBezTo>
                  <a:pt x="851058" y="2254263"/>
                  <a:pt x="0" y="1403205"/>
                  <a:pt x="0" y="353371"/>
                </a:cubicBezTo>
                <a:cubicBezTo>
                  <a:pt x="0" y="287757"/>
                  <a:pt x="3325" y="222918"/>
                  <a:pt x="9815" y="15901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Image result for turtle clipart">
            <a:extLst>
              <a:ext uri="{FF2B5EF4-FFF2-40B4-BE49-F238E27FC236}">
                <a16:creationId xmlns:a16="http://schemas.microsoft.com/office/drawing/2014/main" id="{017DB8F8-4479-4A66-BD9F-F38F648C5E6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78892" y="177567"/>
            <a:ext cx="1710752" cy="1544027"/>
          </a:xfrm>
          <a:prstGeom prst="rect">
            <a:avLst/>
          </a:prstGeom>
          <a:noFill/>
          <a:extLst>
            <a:ext uri="{909E8E84-426E-40DD-AFC4-6F175D3DCCD1}">
              <a14:hiddenFill xmlns:a14="http://schemas.microsoft.com/office/drawing/2010/main">
                <a:solidFill>
                  <a:srgbClr val="FFFFFF"/>
                </a:solidFill>
              </a14:hiddenFill>
            </a:ext>
          </a:extLst>
        </p:spPr>
      </p:pic>
      <p:sp>
        <p:nvSpPr>
          <p:cNvPr id="1033" name="Freeform 67">
            <a:extLst>
              <a:ext uri="{FF2B5EF4-FFF2-40B4-BE49-F238E27FC236}">
                <a16:creationId xmlns:a16="http://schemas.microsoft.com/office/drawing/2014/main" id="{726FC37F-1DE8-4A19-A1DE-0A2176ED8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86728" y="3030547"/>
            <a:ext cx="4705272" cy="3827453"/>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4" descr="Image result for turtle clipart">
            <a:extLst>
              <a:ext uri="{FF2B5EF4-FFF2-40B4-BE49-F238E27FC236}">
                <a16:creationId xmlns:a16="http://schemas.microsoft.com/office/drawing/2014/main" id="{FAB2DE3C-D226-42D0-B661-DA420B9FB3F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699301" y="3918973"/>
            <a:ext cx="2908677" cy="2625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267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103422" y="258850"/>
            <a:ext cx="12192000" cy="630942"/>
          </a:xfrm>
          <a:prstGeom prst="rect">
            <a:avLst/>
          </a:prstGeom>
        </p:spPr>
        <p:txBody>
          <a:bodyPr wrap="square">
            <a:spAutoFit/>
          </a:bodyPr>
          <a:lstStyle/>
          <a:p>
            <a:pPr algn="ctr"/>
            <a:r>
              <a:rPr lang="en-GB" sz="3500" b="1" u="sng" dirty="0">
                <a:latin typeface="Comic Sans MS" panose="030F0702030302020204" pitchFamily="66" charset="0"/>
              </a:rPr>
              <a:t>Play Phase 2 &amp; 3 Phonics Flashcards Speed Trials</a:t>
            </a:r>
          </a:p>
        </p:txBody>
      </p:sp>
      <p:sp>
        <p:nvSpPr>
          <p:cNvPr id="2" name="Rectangle 1">
            <a:extLst>
              <a:ext uri="{FF2B5EF4-FFF2-40B4-BE49-F238E27FC236}">
                <a16:creationId xmlns:a16="http://schemas.microsoft.com/office/drawing/2014/main" id="{3AA3970F-6C47-4FB2-B8CF-F852D34201D0}"/>
              </a:ext>
            </a:extLst>
          </p:cNvPr>
          <p:cNvSpPr/>
          <p:nvPr/>
        </p:nvSpPr>
        <p:spPr>
          <a:xfrm>
            <a:off x="13809" y="2143012"/>
            <a:ext cx="11957538" cy="523220"/>
          </a:xfrm>
          <a:prstGeom prst="rect">
            <a:avLst/>
          </a:prstGeom>
        </p:spPr>
        <p:txBody>
          <a:bodyPr wrap="square">
            <a:spAutoFit/>
          </a:bodyPr>
          <a:lstStyle/>
          <a:p>
            <a:pPr algn="ctr"/>
            <a:r>
              <a:rPr lang="en-US" sz="2800" dirty="0">
                <a:hlinkClick r:id="rId3"/>
              </a:rPr>
              <a:t>https://new.phonicsplay.co.uk/resources/phase/4/flashcards-speed-trials</a:t>
            </a:r>
            <a:endParaRPr lang="en-KY" sz="2800" dirty="0"/>
          </a:p>
        </p:txBody>
      </p:sp>
      <p:sp>
        <p:nvSpPr>
          <p:cNvPr id="4" name="Rectangle 3">
            <a:extLst>
              <a:ext uri="{FF2B5EF4-FFF2-40B4-BE49-F238E27FC236}">
                <a16:creationId xmlns:a16="http://schemas.microsoft.com/office/drawing/2014/main" id="{762A37D5-DBA1-4DBE-95E7-FC71ACF5DD14}"/>
              </a:ext>
            </a:extLst>
          </p:cNvPr>
          <p:cNvSpPr/>
          <p:nvPr/>
        </p:nvSpPr>
        <p:spPr>
          <a:xfrm>
            <a:off x="13809" y="1041899"/>
            <a:ext cx="12192000" cy="1015663"/>
          </a:xfrm>
          <a:prstGeom prst="rect">
            <a:avLst/>
          </a:prstGeom>
        </p:spPr>
        <p:txBody>
          <a:bodyPr wrap="square">
            <a:spAutoFit/>
          </a:bodyPr>
          <a:lstStyle/>
          <a:p>
            <a:pPr algn="ctr"/>
            <a:r>
              <a:rPr lang="en-GB" sz="2000" b="1" dirty="0">
                <a:latin typeface="Comic Sans MS" panose="030F0702030302020204" pitchFamily="66" charset="0"/>
              </a:rPr>
              <a:t>Instructions: </a:t>
            </a:r>
            <a:r>
              <a:rPr lang="en-GB" sz="2000" dirty="0">
                <a:latin typeface="Comic Sans MS" panose="030F0702030302020204" pitchFamily="66" charset="0"/>
              </a:rPr>
              <a:t>Hover the mouse over the blue writing below, hold CTRL on keyboard and click the link. Or, copy and paste into your internet browser. If you need to login, use these details:</a:t>
            </a:r>
          </a:p>
          <a:p>
            <a:pPr algn="ctr"/>
            <a:r>
              <a:rPr lang="en-GB" sz="2000" dirty="0">
                <a:latin typeface="Comic Sans MS" panose="030F0702030302020204" pitchFamily="66" charset="0"/>
              </a:rPr>
              <a:t>Username: march20      Password: home</a:t>
            </a:r>
          </a:p>
        </p:txBody>
      </p:sp>
      <p:pic>
        <p:nvPicPr>
          <p:cNvPr id="3" name="Picture 2">
            <a:extLst>
              <a:ext uri="{FF2B5EF4-FFF2-40B4-BE49-F238E27FC236}">
                <a16:creationId xmlns:a16="http://schemas.microsoft.com/office/drawing/2014/main" id="{9D4E9EFB-B9B2-4A29-A391-5D764DDD533D}"/>
              </a:ext>
            </a:extLst>
          </p:cNvPr>
          <p:cNvPicPr>
            <a:picLocks noChangeAspect="1"/>
          </p:cNvPicPr>
          <p:nvPr/>
        </p:nvPicPr>
        <p:blipFill rotWithShape="1">
          <a:blip r:embed="rId4"/>
          <a:srcRect l="9000" t="12701" r="10231" b="8492"/>
          <a:stretch/>
        </p:blipFill>
        <p:spPr>
          <a:xfrm>
            <a:off x="6733738" y="3429000"/>
            <a:ext cx="4013700" cy="2201801"/>
          </a:xfrm>
          <a:prstGeom prst="rect">
            <a:avLst/>
          </a:prstGeom>
        </p:spPr>
      </p:pic>
      <p:pic>
        <p:nvPicPr>
          <p:cNvPr id="5" name="Picture 4">
            <a:extLst>
              <a:ext uri="{FF2B5EF4-FFF2-40B4-BE49-F238E27FC236}">
                <a16:creationId xmlns:a16="http://schemas.microsoft.com/office/drawing/2014/main" id="{C8156A66-DD07-412A-974A-F886178E3DEE}"/>
              </a:ext>
            </a:extLst>
          </p:cNvPr>
          <p:cNvPicPr>
            <a:picLocks noChangeAspect="1"/>
          </p:cNvPicPr>
          <p:nvPr/>
        </p:nvPicPr>
        <p:blipFill rotWithShape="1">
          <a:blip r:embed="rId5"/>
          <a:srcRect l="10269" t="15175" r="9770" b="7671"/>
          <a:stretch/>
        </p:blipFill>
        <p:spPr>
          <a:xfrm>
            <a:off x="1399475" y="3429000"/>
            <a:ext cx="4058789" cy="2201801"/>
          </a:xfrm>
          <a:prstGeom prst="rect">
            <a:avLst/>
          </a:prstGeom>
        </p:spPr>
      </p:pic>
    </p:spTree>
    <p:extLst>
      <p:ext uri="{BB962C8B-B14F-4D97-AF65-F5344CB8AC3E}">
        <p14:creationId xmlns:p14="http://schemas.microsoft.com/office/powerpoint/2010/main" val="2699789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576775" y="1572245"/>
            <a:ext cx="11143957" cy="1323439"/>
          </a:xfrm>
          <a:prstGeom prst="rect">
            <a:avLst/>
          </a:prstGeom>
        </p:spPr>
        <p:txBody>
          <a:bodyPr wrap="square">
            <a:spAutoFit/>
          </a:bodyPr>
          <a:lstStyle/>
          <a:p>
            <a:pPr algn="ctr"/>
            <a:r>
              <a:rPr lang="en-GB" sz="4000" b="1" dirty="0">
                <a:latin typeface="Comic Sans MS" panose="030F0702030302020204" pitchFamily="66" charset="0"/>
              </a:rPr>
              <a:t>Join in with this Phase 3 Tricky Word song on YouTube:</a:t>
            </a:r>
            <a:endParaRPr lang="en-KY" sz="4000" b="1" dirty="0">
              <a:latin typeface="Comic Sans MS" panose="030F0702030302020204" pitchFamily="66" charset="0"/>
            </a:endParaRPr>
          </a:p>
        </p:txBody>
      </p:sp>
      <p:sp>
        <p:nvSpPr>
          <p:cNvPr id="2" name="Rectangle 1">
            <a:extLst>
              <a:ext uri="{FF2B5EF4-FFF2-40B4-BE49-F238E27FC236}">
                <a16:creationId xmlns:a16="http://schemas.microsoft.com/office/drawing/2014/main" id="{3AA3970F-6C47-4FB2-B8CF-F852D34201D0}"/>
              </a:ext>
            </a:extLst>
          </p:cNvPr>
          <p:cNvSpPr/>
          <p:nvPr/>
        </p:nvSpPr>
        <p:spPr>
          <a:xfrm>
            <a:off x="984739" y="3244333"/>
            <a:ext cx="10328030" cy="646331"/>
          </a:xfrm>
          <a:prstGeom prst="rect">
            <a:avLst/>
          </a:prstGeom>
        </p:spPr>
        <p:txBody>
          <a:bodyPr wrap="square">
            <a:spAutoFit/>
          </a:bodyPr>
          <a:lstStyle/>
          <a:p>
            <a:pPr algn="ctr"/>
            <a:r>
              <a:rPr lang="en-US" sz="3600" dirty="0">
                <a:hlinkClick r:id="rId2"/>
              </a:rPr>
              <a:t>https://www.youtube.com/watch?v=R087lYrRpgY</a:t>
            </a:r>
            <a:endParaRPr lang="en-KY" sz="3600" dirty="0"/>
          </a:p>
        </p:txBody>
      </p:sp>
    </p:spTree>
    <p:extLst>
      <p:ext uri="{BB962C8B-B14F-4D97-AF65-F5344CB8AC3E}">
        <p14:creationId xmlns:p14="http://schemas.microsoft.com/office/powerpoint/2010/main" val="1496194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read these tricky words?</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3710354"/>
            <a:ext cx="12192000" cy="1107996"/>
          </a:xfrm>
          <a:prstGeom prst="rect">
            <a:avLst/>
          </a:prstGeom>
        </p:spPr>
        <p:txBody>
          <a:bodyPr wrap="square">
            <a:spAutoFit/>
          </a:bodyPr>
          <a:lstStyle/>
          <a:p>
            <a:pPr algn="ctr"/>
            <a:r>
              <a:rPr lang="en-US" sz="6600" dirty="0">
                <a:latin typeface="Comic Sans MS" panose="030F0702030302020204" pitchFamily="66" charset="0"/>
              </a:rPr>
              <a:t>they     all     are</a:t>
            </a:r>
            <a:endParaRPr lang="en-KY" sz="6600" dirty="0">
              <a:latin typeface="Comic Sans MS" panose="030F0702030302020204" pitchFamily="66" charset="0"/>
            </a:endParaRPr>
          </a:p>
        </p:txBody>
      </p:sp>
    </p:spTree>
    <p:extLst>
      <p:ext uri="{BB962C8B-B14F-4D97-AF65-F5344CB8AC3E}">
        <p14:creationId xmlns:p14="http://schemas.microsoft.com/office/powerpoint/2010/main" val="1912864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1323439"/>
          </a:xfrm>
          <a:prstGeom prst="rect">
            <a:avLst/>
          </a:prstGeom>
        </p:spPr>
        <p:txBody>
          <a:bodyPr wrap="square">
            <a:spAutoFit/>
          </a:bodyPr>
          <a:lstStyle/>
          <a:p>
            <a:pPr algn="ctr"/>
            <a:r>
              <a:rPr lang="en-GB" sz="4000" b="1" dirty="0">
                <a:latin typeface="Comic Sans MS" panose="030F0702030302020204" pitchFamily="66" charset="0"/>
              </a:rPr>
              <a:t>Can you sound out and blend this sentence?</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3655715"/>
            <a:ext cx="12192000" cy="2554545"/>
          </a:xfrm>
          <a:prstGeom prst="rect">
            <a:avLst/>
          </a:prstGeom>
        </p:spPr>
        <p:txBody>
          <a:bodyPr wrap="square">
            <a:spAutoFit/>
          </a:bodyPr>
          <a:lstStyle/>
          <a:p>
            <a:pPr algn="ctr"/>
            <a:r>
              <a:rPr lang="en-GB" sz="8000" dirty="0">
                <a:latin typeface="Comic Sans MS" panose="030F0702030302020204" pitchFamily="66" charset="0"/>
              </a:rPr>
              <a:t>A drip from the tap drops in the sink.</a:t>
            </a:r>
            <a:endParaRPr lang="en-KY" sz="8000" dirty="0">
              <a:latin typeface="Comic Sans MS" panose="030F0702030302020204" pitchFamily="66" charset="0"/>
            </a:endParaRPr>
          </a:p>
        </p:txBody>
      </p:sp>
    </p:spTree>
    <p:extLst>
      <p:ext uri="{BB962C8B-B14F-4D97-AF65-F5344CB8AC3E}">
        <p14:creationId xmlns:p14="http://schemas.microsoft.com/office/powerpoint/2010/main" val="4056710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1323439"/>
          </a:xfrm>
          <a:prstGeom prst="rect">
            <a:avLst/>
          </a:prstGeom>
        </p:spPr>
        <p:txBody>
          <a:bodyPr wrap="square">
            <a:spAutoFit/>
          </a:bodyPr>
          <a:lstStyle/>
          <a:p>
            <a:pPr algn="ctr"/>
            <a:r>
              <a:rPr lang="en-GB" sz="4000" b="1" dirty="0">
                <a:latin typeface="Comic Sans MS" panose="030F0702030302020204" pitchFamily="66" charset="0"/>
              </a:rPr>
              <a:t>Can you sound out and blend this sentence?</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42204" y="3655715"/>
            <a:ext cx="12070080" cy="2554545"/>
          </a:xfrm>
          <a:prstGeom prst="rect">
            <a:avLst/>
          </a:prstGeom>
        </p:spPr>
        <p:txBody>
          <a:bodyPr wrap="square">
            <a:spAutoFit/>
          </a:bodyPr>
          <a:lstStyle/>
          <a:p>
            <a:pPr algn="ctr"/>
            <a:r>
              <a:rPr lang="en-GB" sz="8000" dirty="0">
                <a:latin typeface="Comic Sans MS" panose="030F0702030302020204" pitchFamily="66" charset="0"/>
              </a:rPr>
              <a:t>I can hear twigs snapping in the wind.</a:t>
            </a:r>
            <a:endParaRPr lang="en-KY" sz="8000" dirty="0">
              <a:latin typeface="Comic Sans MS" panose="030F0702030302020204" pitchFamily="66" charset="0"/>
            </a:endParaRPr>
          </a:p>
        </p:txBody>
      </p:sp>
    </p:spTree>
    <p:extLst>
      <p:ext uri="{BB962C8B-B14F-4D97-AF65-F5344CB8AC3E}">
        <p14:creationId xmlns:p14="http://schemas.microsoft.com/office/powerpoint/2010/main" val="3095639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43C6645-A94C-410B-8F6E-268C819DF079}"/>
              </a:ext>
            </a:extLst>
          </p:cNvPr>
          <p:cNvSpPr/>
          <p:nvPr/>
        </p:nvSpPr>
        <p:spPr>
          <a:xfrm>
            <a:off x="212036" y="1948069"/>
            <a:ext cx="11979964" cy="3477875"/>
          </a:xfrm>
          <a:prstGeom prst="rect">
            <a:avLst/>
          </a:prstGeom>
        </p:spPr>
        <p:txBody>
          <a:bodyPr wrap="square">
            <a:spAutoFit/>
          </a:bodyPr>
          <a:lstStyle/>
          <a:p>
            <a:pPr algn="ctr">
              <a:spcAft>
                <a:spcPts val="0"/>
              </a:spcAft>
            </a:pPr>
            <a:r>
              <a:rPr lang="en-GB" sz="4400" dirty="0">
                <a:latin typeface="Comic Sans MS" panose="030F0702030302020204" pitchFamily="66" charset="0"/>
              </a:rPr>
              <a:t>Well done Turtles!</a:t>
            </a:r>
          </a:p>
          <a:p>
            <a:pPr algn="ctr">
              <a:spcAft>
                <a:spcPts val="0"/>
              </a:spcAft>
            </a:pPr>
            <a:endParaRPr lang="en-GB" sz="4400" dirty="0">
              <a:latin typeface="Comic Sans MS" panose="030F0702030302020204" pitchFamily="66" charset="0"/>
            </a:endParaRPr>
          </a:p>
          <a:p>
            <a:pPr algn="ctr">
              <a:spcAft>
                <a:spcPts val="0"/>
              </a:spcAft>
            </a:pPr>
            <a:r>
              <a:rPr lang="en-GB" sz="4400" dirty="0">
                <a:latin typeface="Comic Sans MS" panose="030F0702030302020204" pitchFamily="66" charset="0"/>
              </a:rPr>
              <a:t>You completed Day 4!</a:t>
            </a:r>
          </a:p>
          <a:p>
            <a:pPr algn="ctr">
              <a:spcAft>
                <a:spcPts val="0"/>
              </a:spcAft>
            </a:pPr>
            <a:endParaRPr lang="en-GB" sz="4400" dirty="0">
              <a:latin typeface="Comic Sans MS" panose="030F0702030302020204" pitchFamily="66" charset="0"/>
              <a:sym typeface="Wingdings" panose="05000000000000000000" pitchFamily="2" charset="2"/>
            </a:endParaRPr>
          </a:p>
          <a:p>
            <a:pPr algn="ctr">
              <a:spcAft>
                <a:spcPts val="0"/>
              </a:spcAft>
            </a:pPr>
            <a:r>
              <a:rPr lang="en-GB" sz="4400" dirty="0">
                <a:latin typeface="Comic Sans MS" panose="030F0702030302020204" pitchFamily="66" charset="0"/>
                <a:sym typeface="Wingdings" panose="05000000000000000000" pitchFamily="2" charset="2"/>
              </a:rPr>
              <a:t>That’s it for this week </a:t>
            </a:r>
            <a:endParaRPr lang="en-GB" sz="6600" dirty="0">
              <a:latin typeface="Comic Sans MS" panose="030F0702030302020204" pitchFamily="66" charset="0"/>
            </a:endParaRPr>
          </a:p>
        </p:txBody>
      </p:sp>
    </p:spTree>
    <p:extLst>
      <p:ext uri="{BB962C8B-B14F-4D97-AF65-F5344CB8AC3E}">
        <p14:creationId xmlns:p14="http://schemas.microsoft.com/office/powerpoint/2010/main" val="1515336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576775" y="1572245"/>
            <a:ext cx="11143957" cy="1323439"/>
          </a:xfrm>
          <a:prstGeom prst="rect">
            <a:avLst/>
          </a:prstGeom>
        </p:spPr>
        <p:txBody>
          <a:bodyPr wrap="square">
            <a:spAutoFit/>
          </a:bodyPr>
          <a:lstStyle/>
          <a:p>
            <a:pPr algn="ctr"/>
            <a:r>
              <a:rPr lang="en-GB" sz="4000" b="1" dirty="0">
                <a:latin typeface="Comic Sans MS" panose="030F0702030302020204" pitchFamily="66" charset="0"/>
              </a:rPr>
              <a:t>Join in with this Phase 3 Tricky Word song on YouTube:</a:t>
            </a:r>
            <a:endParaRPr lang="en-KY" sz="4000" b="1" dirty="0">
              <a:latin typeface="Comic Sans MS" panose="030F0702030302020204" pitchFamily="66" charset="0"/>
            </a:endParaRPr>
          </a:p>
        </p:txBody>
      </p:sp>
      <p:sp>
        <p:nvSpPr>
          <p:cNvPr id="2" name="Rectangle 1">
            <a:extLst>
              <a:ext uri="{FF2B5EF4-FFF2-40B4-BE49-F238E27FC236}">
                <a16:creationId xmlns:a16="http://schemas.microsoft.com/office/drawing/2014/main" id="{3AA3970F-6C47-4FB2-B8CF-F852D34201D0}"/>
              </a:ext>
            </a:extLst>
          </p:cNvPr>
          <p:cNvSpPr/>
          <p:nvPr/>
        </p:nvSpPr>
        <p:spPr>
          <a:xfrm>
            <a:off x="984739" y="3244333"/>
            <a:ext cx="10328030" cy="646331"/>
          </a:xfrm>
          <a:prstGeom prst="rect">
            <a:avLst/>
          </a:prstGeom>
        </p:spPr>
        <p:txBody>
          <a:bodyPr wrap="square">
            <a:spAutoFit/>
          </a:bodyPr>
          <a:lstStyle/>
          <a:p>
            <a:pPr algn="ctr"/>
            <a:r>
              <a:rPr lang="en-US" sz="3600" dirty="0">
                <a:hlinkClick r:id="rId2"/>
              </a:rPr>
              <a:t>https://www.youtube.com/watch?v=R087lYrRpgY</a:t>
            </a:r>
            <a:endParaRPr lang="en-KY" sz="3600" dirty="0"/>
          </a:p>
        </p:txBody>
      </p:sp>
    </p:spTree>
    <p:extLst>
      <p:ext uri="{BB962C8B-B14F-4D97-AF65-F5344CB8AC3E}">
        <p14:creationId xmlns:p14="http://schemas.microsoft.com/office/powerpoint/2010/main" val="316831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read these tricky words?</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3710354"/>
            <a:ext cx="12192000" cy="1107996"/>
          </a:xfrm>
          <a:prstGeom prst="rect">
            <a:avLst/>
          </a:prstGeom>
        </p:spPr>
        <p:txBody>
          <a:bodyPr wrap="square">
            <a:spAutoFit/>
          </a:bodyPr>
          <a:lstStyle/>
          <a:p>
            <a:pPr algn="ctr"/>
            <a:r>
              <a:rPr lang="en-US" sz="6600" dirty="0">
                <a:latin typeface="Comic Sans MS" panose="030F0702030302020204" pitchFamily="66" charset="0"/>
              </a:rPr>
              <a:t>were     little     there     one</a:t>
            </a:r>
            <a:endParaRPr lang="en-KY" sz="6600" dirty="0">
              <a:latin typeface="Comic Sans MS" panose="030F0702030302020204" pitchFamily="66" charset="0"/>
            </a:endParaRPr>
          </a:p>
        </p:txBody>
      </p:sp>
    </p:spTree>
    <p:extLst>
      <p:ext uri="{BB962C8B-B14F-4D97-AF65-F5344CB8AC3E}">
        <p14:creationId xmlns:p14="http://schemas.microsoft.com/office/powerpoint/2010/main" val="330984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309489" y="460897"/>
            <a:ext cx="11520268" cy="1938992"/>
          </a:xfrm>
          <a:prstGeom prst="rect">
            <a:avLst/>
          </a:prstGeom>
        </p:spPr>
        <p:txBody>
          <a:bodyPr wrap="square">
            <a:spAutoFit/>
          </a:bodyPr>
          <a:lstStyle/>
          <a:p>
            <a:pPr algn="ctr"/>
            <a:r>
              <a:rPr lang="en-GB" sz="4000" u="sng" dirty="0">
                <a:latin typeface="Comic Sans MS" panose="030F0702030302020204" pitchFamily="66" charset="0"/>
              </a:rPr>
              <a:t>These words have adjacent consonants. That means two consonant letters that are next to each other. Can you read these words?</a:t>
            </a:r>
            <a:endParaRPr lang="en-KY" sz="4000" u="sng"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154745" y="3949505"/>
            <a:ext cx="12192000" cy="1323439"/>
          </a:xfrm>
          <a:prstGeom prst="rect">
            <a:avLst/>
          </a:prstGeom>
        </p:spPr>
        <p:txBody>
          <a:bodyPr wrap="square">
            <a:spAutoFit/>
          </a:bodyPr>
          <a:lstStyle/>
          <a:p>
            <a:pPr algn="ctr"/>
            <a:r>
              <a:rPr lang="en-GB" sz="8000" dirty="0">
                <a:latin typeface="Comic Sans MS" panose="030F0702030302020204" pitchFamily="66" charset="0"/>
              </a:rPr>
              <a:t>went     best     fond</a:t>
            </a:r>
            <a:endParaRPr lang="en-KY" sz="8000" dirty="0">
              <a:latin typeface="Comic Sans MS" panose="030F0702030302020204" pitchFamily="66" charset="0"/>
            </a:endParaRPr>
          </a:p>
        </p:txBody>
      </p:sp>
    </p:spTree>
    <p:extLst>
      <p:ext uri="{BB962C8B-B14F-4D97-AF65-F5344CB8AC3E}">
        <p14:creationId xmlns:p14="http://schemas.microsoft.com/office/powerpoint/2010/main" val="327598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309489" y="460897"/>
            <a:ext cx="11520268" cy="2246769"/>
          </a:xfrm>
          <a:prstGeom prst="rect">
            <a:avLst/>
          </a:prstGeom>
        </p:spPr>
        <p:txBody>
          <a:bodyPr wrap="square">
            <a:spAutoFit/>
          </a:bodyPr>
          <a:lstStyle/>
          <a:p>
            <a:pPr algn="ctr"/>
            <a:r>
              <a:rPr lang="en-GB" sz="2800" u="sng" dirty="0">
                <a:latin typeface="Comic Sans MS" panose="030F0702030302020204" pitchFamily="66" charset="0"/>
              </a:rPr>
              <a:t>These words have adjacent consonants. That means two consonant letters that are next to each other.</a:t>
            </a:r>
          </a:p>
          <a:p>
            <a:pPr algn="ctr"/>
            <a:endParaRPr lang="en-GB" sz="2800" u="sng" dirty="0">
              <a:latin typeface="Comic Sans MS" panose="030F0702030302020204" pitchFamily="66" charset="0"/>
            </a:endParaRPr>
          </a:p>
          <a:p>
            <a:pPr algn="ctr"/>
            <a:r>
              <a:rPr lang="en-GB" sz="2800" u="sng" dirty="0">
                <a:latin typeface="Comic Sans MS" panose="030F0702030302020204" pitchFamily="66" charset="0"/>
              </a:rPr>
              <a:t>Ask an adult or older sibling to read the words to you. Can you spell them without looking?</a:t>
            </a:r>
            <a:endParaRPr lang="en-KY" sz="2800" u="sng"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154745" y="3949505"/>
            <a:ext cx="12192000" cy="1323439"/>
          </a:xfrm>
          <a:prstGeom prst="rect">
            <a:avLst/>
          </a:prstGeom>
        </p:spPr>
        <p:txBody>
          <a:bodyPr wrap="square">
            <a:spAutoFit/>
          </a:bodyPr>
          <a:lstStyle/>
          <a:p>
            <a:pPr algn="ctr"/>
            <a:r>
              <a:rPr lang="en-GB" sz="8000" dirty="0">
                <a:latin typeface="Comic Sans MS" panose="030F0702030302020204" pitchFamily="66" charset="0"/>
              </a:rPr>
              <a:t>tilt     gust     hand</a:t>
            </a:r>
            <a:endParaRPr lang="en-KY" sz="8000" dirty="0">
              <a:latin typeface="Comic Sans MS" panose="030F0702030302020204" pitchFamily="66" charset="0"/>
            </a:endParaRPr>
          </a:p>
        </p:txBody>
      </p:sp>
    </p:spTree>
    <p:extLst>
      <p:ext uri="{BB962C8B-B14F-4D97-AF65-F5344CB8AC3E}">
        <p14:creationId xmlns:p14="http://schemas.microsoft.com/office/powerpoint/2010/main" val="1451065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43C6645-A94C-410B-8F6E-268C819DF079}"/>
              </a:ext>
            </a:extLst>
          </p:cNvPr>
          <p:cNvSpPr/>
          <p:nvPr/>
        </p:nvSpPr>
        <p:spPr>
          <a:xfrm>
            <a:off x="212036" y="1855303"/>
            <a:ext cx="11979964" cy="3477875"/>
          </a:xfrm>
          <a:prstGeom prst="rect">
            <a:avLst/>
          </a:prstGeom>
        </p:spPr>
        <p:txBody>
          <a:bodyPr wrap="square">
            <a:spAutoFit/>
          </a:bodyPr>
          <a:lstStyle/>
          <a:p>
            <a:pPr algn="ctr">
              <a:spcAft>
                <a:spcPts val="0"/>
              </a:spcAft>
            </a:pPr>
            <a:r>
              <a:rPr lang="en-GB" sz="4400" dirty="0">
                <a:latin typeface="Comic Sans MS" panose="030F0702030302020204" pitchFamily="66" charset="0"/>
              </a:rPr>
              <a:t>Well done Turtles!</a:t>
            </a:r>
          </a:p>
          <a:p>
            <a:pPr algn="ctr">
              <a:spcAft>
                <a:spcPts val="0"/>
              </a:spcAft>
            </a:pPr>
            <a:endParaRPr lang="en-GB" sz="4400" dirty="0">
              <a:latin typeface="Comic Sans MS" panose="030F0702030302020204" pitchFamily="66" charset="0"/>
            </a:endParaRPr>
          </a:p>
          <a:p>
            <a:pPr algn="ctr">
              <a:spcAft>
                <a:spcPts val="0"/>
              </a:spcAft>
            </a:pPr>
            <a:r>
              <a:rPr lang="en-GB" sz="4400" dirty="0">
                <a:latin typeface="Comic Sans MS" panose="030F0702030302020204" pitchFamily="66" charset="0"/>
              </a:rPr>
              <a:t>You completed Day 1!</a:t>
            </a:r>
          </a:p>
          <a:p>
            <a:pPr algn="ctr">
              <a:spcAft>
                <a:spcPts val="0"/>
              </a:spcAft>
            </a:pPr>
            <a:endParaRPr lang="en-GB" sz="4400" dirty="0">
              <a:latin typeface="Comic Sans MS" panose="030F0702030302020204" pitchFamily="66" charset="0"/>
            </a:endParaRPr>
          </a:p>
          <a:p>
            <a:pPr algn="ctr">
              <a:spcAft>
                <a:spcPts val="0"/>
              </a:spcAft>
            </a:pPr>
            <a:r>
              <a:rPr lang="en-GB" sz="4400" dirty="0">
                <a:latin typeface="Comic Sans MS" panose="030F0702030302020204" pitchFamily="66" charset="0"/>
                <a:sym typeface="Wingdings" panose="05000000000000000000" pitchFamily="2" charset="2"/>
              </a:rPr>
              <a:t></a:t>
            </a:r>
            <a:endParaRPr lang="en-GB" sz="6600" dirty="0">
              <a:latin typeface="Comic Sans MS" panose="030F0702030302020204" pitchFamily="66" charset="0"/>
            </a:endParaRPr>
          </a:p>
        </p:txBody>
      </p:sp>
    </p:spTree>
    <p:extLst>
      <p:ext uri="{BB962C8B-B14F-4D97-AF65-F5344CB8AC3E}">
        <p14:creationId xmlns:p14="http://schemas.microsoft.com/office/powerpoint/2010/main" val="2637133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191">
            <a:extLst>
              <a:ext uri="{FF2B5EF4-FFF2-40B4-BE49-F238E27FC236}">
                <a16:creationId xmlns:a16="http://schemas.microsoft.com/office/drawing/2014/main" id="{C9F26692-F12A-4F9E-9C6D-FABE9A277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192">
            <a:extLst>
              <a:ext uri="{FF2B5EF4-FFF2-40B4-BE49-F238E27FC236}">
                <a16:creationId xmlns:a16="http://schemas.microsoft.com/office/drawing/2014/main" id="{19BDF44E-531A-4177-A2D6-2D2310D0583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 name="Subtitle 2">
            <a:extLst>
              <a:ext uri="{FF2B5EF4-FFF2-40B4-BE49-F238E27FC236}">
                <a16:creationId xmlns:a16="http://schemas.microsoft.com/office/drawing/2014/main" id="{7973ADDE-7D6F-4032-8F48-7C36F46AAD85}"/>
              </a:ext>
            </a:extLst>
          </p:cNvPr>
          <p:cNvSpPr>
            <a:spLocks noGrp="1"/>
          </p:cNvSpPr>
          <p:nvPr>
            <p:ph type="subTitle" idx="1"/>
          </p:nvPr>
        </p:nvSpPr>
        <p:spPr>
          <a:xfrm>
            <a:off x="444745" y="2448695"/>
            <a:ext cx="5946202" cy="838831"/>
          </a:xfrm>
        </p:spPr>
        <p:txBody>
          <a:bodyPr anchor="b">
            <a:normAutofit/>
          </a:bodyPr>
          <a:lstStyle/>
          <a:p>
            <a:pPr algn="l"/>
            <a:r>
              <a:rPr lang="en-US" sz="1800" dirty="0">
                <a:solidFill>
                  <a:srgbClr val="000000"/>
                </a:solidFill>
                <a:latin typeface="Comic Sans MS" panose="030F0702030302020204" pitchFamily="66" charset="0"/>
              </a:rPr>
              <a:t>Tuesday April 21, 2020</a:t>
            </a:r>
          </a:p>
          <a:p>
            <a:pPr algn="l"/>
            <a:r>
              <a:rPr lang="en-US" sz="1800" dirty="0">
                <a:solidFill>
                  <a:srgbClr val="000000"/>
                </a:solidFill>
                <a:latin typeface="Comic Sans MS" panose="030F0702030302020204" pitchFamily="66" charset="0"/>
              </a:rPr>
              <a:t>Day 2</a:t>
            </a:r>
            <a:endParaRPr lang="en-KY" sz="1800" dirty="0">
              <a:solidFill>
                <a:srgbClr val="000000"/>
              </a:solidFill>
              <a:latin typeface="Comic Sans MS" panose="030F0702030302020204" pitchFamily="66" charset="0"/>
            </a:endParaRPr>
          </a:p>
        </p:txBody>
      </p:sp>
      <p:sp>
        <p:nvSpPr>
          <p:cNvPr id="2" name="Title 1">
            <a:extLst>
              <a:ext uri="{FF2B5EF4-FFF2-40B4-BE49-F238E27FC236}">
                <a16:creationId xmlns:a16="http://schemas.microsoft.com/office/drawing/2014/main" id="{A02CDC8D-EF6F-40F6-A235-E04717B2A225}"/>
              </a:ext>
            </a:extLst>
          </p:cNvPr>
          <p:cNvSpPr>
            <a:spLocks noGrp="1"/>
          </p:cNvSpPr>
          <p:nvPr>
            <p:ph type="ctrTitle"/>
          </p:nvPr>
        </p:nvSpPr>
        <p:spPr>
          <a:xfrm>
            <a:off x="444745" y="4162172"/>
            <a:ext cx="5946579" cy="1514185"/>
          </a:xfrm>
        </p:spPr>
        <p:txBody>
          <a:bodyPr anchor="t">
            <a:normAutofit/>
          </a:bodyPr>
          <a:lstStyle/>
          <a:p>
            <a:pPr algn="l"/>
            <a:r>
              <a:rPr lang="en-US" sz="4000" b="1" dirty="0">
                <a:solidFill>
                  <a:srgbClr val="000000"/>
                </a:solidFill>
                <a:latin typeface="Comic Sans MS" panose="030F0702030302020204" pitchFamily="66" charset="0"/>
              </a:rPr>
              <a:t>Turtles Group</a:t>
            </a:r>
            <a:br>
              <a:rPr lang="en-US" sz="4000" dirty="0">
                <a:solidFill>
                  <a:srgbClr val="000000"/>
                </a:solidFill>
                <a:latin typeface="Comic Sans MS" panose="030F0702030302020204" pitchFamily="66" charset="0"/>
              </a:rPr>
            </a:br>
            <a:r>
              <a:rPr lang="en-US" sz="4000" dirty="0">
                <a:solidFill>
                  <a:srgbClr val="000000"/>
                </a:solidFill>
                <a:latin typeface="Comic Sans MS" panose="030F0702030302020204" pitchFamily="66" charset="0"/>
              </a:rPr>
              <a:t>Phonics Phase 4</a:t>
            </a:r>
            <a:endParaRPr lang="en-KY" sz="4000" dirty="0">
              <a:solidFill>
                <a:srgbClr val="000000"/>
              </a:solidFill>
              <a:latin typeface="Comic Sans MS" panose="030F0702030302020204" pitchFamily="66" charset="0"/>
            </a:endParaRPr>
          </a:p>
        </p:txBody>
      </p:sp>
      <p:sp>
        <p:nvSpPr>
          <p:cNvPr id="1032" name="Freeform: Shape 193">
            <a:extLst>
              <a:ext uri="{FF2B5EF4-FFF2-40B4-BE49-F238E27FC236}">
                <a16:creationId xmlns:a16="http://schemas.microsoft.com/office/drawing/2014/main" id="{6BFB173A-5EF2-43F4-B3BB-6EA1975FA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3377" y="0"/>
            <a:ext cx="3801784" cy="2254263"/>
          </a:xfrm>
          <a:custGeom>
            <a:avLst/>
            <a:gdLst>
              <a:gd name="connsiteX0" fmla="*/ 34084 w 3801784"/>
              <a:gd name="connsiteY0" fmla="*/ 0 h 2254263"/>
              <a:gd name="connsiteX1" fmla="*/ 3767702 w 3801784"/>
              <a:gd name="connsiteY1" fmla="*/ 0 h 2254263"/>
              <a:gd name="connsiteX2" fmla="*/ 3791970 w 3801784"/>
              <a:gd name="connsiteY2" fmla="*/ 159016 h 2254263"/>
              <a:gd name="connsiteX3" fmla="*/ 3801784 w 3801784"/>
              <a:gd name="connsiteY3" fmla="*/ 353371 h 2254263"/>
              <a:gd name="connsiteX4" fmla="*/ 1900892 w 3801784"/>
              <a:gd name="connsiteY4" fmla="*/ 2254263 h 2254263"/>
              <a:gd name="connsiteX5" fmla="*/ 0 w 3801784"/>
              <a:gd name="connsiteY5" fmla="*/ 353371 h 2254263"/>
              <a:gd name="connsiteX6" fmla="*/ 9815 w 3801784"/>
              <a:gd name="connsiteY6" fmla="*/ 159016 h 225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1784" h="2254263">
                <a:moveTo>
                  <a:pt x="34084" y="0"/>
                </a:moveTo>
                <a:lnTo>
                  <a:pt x="3767702" y="0"/>
                </a:lnTo>
                <a:lnTo>
                  <a:pt x="3791970" y="159016"/>
                </a:lnTo>
                <a:cubicBezTo>
                  <a:pt x="3798459" y="222918"/>
                  <a:pt x="3801784" y="287757"/>
                  <a:pt x="3801784" y="353371"/>
                </a:cubicBezTo>
                <a:cubicBezTo>
                  <a:pt x="3801784" y="1403205"/>
                  <a:pt x="2950726" y="2254263"/>
                  <a:pt x="1900892" y="2254263"/>
                </a:cubicBezTo>
                <a:cubicBezTo>
                  <a:pt x="851058" y="2254263"/>
                  <a:pt x="0" y="1403205"/>
                  <a:pt x="0" y="353371"/>
                </a:cubicBezTo>
                <a:cubicBezTo>
                  <a:pt x="0" y="287757"/>
                  <a:pt x="3325" y="222918"/>
                  <a:pt x="9815" y="15901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Image result for turtle clipart">
            <a:extLst>
              <a:ext uri="{FF2B5EF4-FFF2-40B4-BE49-F238E27FC236}">
                <a16:creationId xmlns:a16="http://schemas.microsoft.com/office/drawing/2014/main" id="{017DB8F8-4479-4A66-BD9F-F38F648C5E6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78892" y="177567"/>
            <a:ext cx="1710752" cy="1544027"/>
          </a:xfrm>
          <a:prstGeom prst="rect">
            <a:avLst/>
          </a:prstGeom>
          <a:noFill/>
          <a:extLst>
            <a:ext uri="{909E8E84-426E-40DD-AFC4-6F175D3DCCD1}">
              <a14:hiddenFill xmlns:a14="http://schemas.microsoft.com/office/drawing/2010/main">
                <a:solidFill>
                  <a:srgbClr val="FFFFFF"/>
                </a:solidFill>
              </a14:hiddenFill>
            </a:ext>
          </a:extLst>
        </p:spPr>
      </p:pic>
      <p:sp>
        <p:nvSpPr>
          <p:cNvPr id="1033" name="Freeform 67">
            <a:extLst>
              <a:ext uri="{FF2B5EF4-FFF2-40B4-BE49-F238E27FC236}">
                <a16:creationId xmlns:a16="http://schemas.microsoft.com/office/drawing/2014/main" id="{726FC37F-1DE8-4A19-A1DE-0A2176ED8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86728" y="3030547"/>
            <a:ext cx="4705272" cy="3827453"/>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4" descr="Image result for turtle clipart">
            <a:extLst>
              <a:ext uri="{FF2B5EF4-FFF2-40B4-BE49-F238E27FC236}">
                <a16:creationId xmlns:a16="http://schemas.microsoft.com/office/drawing/2014/main" id="{FAB2DE3C-D226-42D0-B661-DA420B9FB3F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699301" y="3918973"/>
            <a:ext cx="2908677" cy="2625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534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103422" y="258850"/>
            <a:ext cx="12192000" cy="630942"/>
          </a:xfrm>
          <a:prstGeom prst="rect">
            <a:avLst/>
          </a:prstGeom>
        </p:spPr>
        <p:txBody>
          <a:bodyPr wrap="square">
            <a:spAutoFit/>
          </a:bodyPr>
          <a:lstStyle/>
          <a:p>
            <a:pPr algn="ctr"/>
            <a:r>
              <a:rPr lang="en-GB" sz="3500" b="1" u="sng" dirty="0">
                <a:latin typeface="Comic Sans MS" panose="030F0702030302020204" pitchFamily="66" charset="0"/>
              </a:rPr>
              <a:t>Play Phase 2 &amp; 3 Phonics Flashcards Speed Trials</a:t>
            </a:r>
          </a:p>
        </p:txBody>
      </p:sp>
      <p:sp>
        <p:nvSpPr>
          <p:cNvPr id="2" name="Rectangle 1">
            <a:extLst>
              <a:ext uri="{FF2B5EF4-FFF2-40B4-BE49-F238E27FC236}">
                <a16:creationId xmlns:a16="http://schemas.microsoft.com/office/drawing/2014/main" id="{3AA3970F-6C47-4FB2-B8CF-F852D34201D0}"/>
              </a:ext>
            </a:extLst>
          </p:cNvPr>
          <p:cNvSpPr/>
          <p:nvPr/>
        </p:nvSpPr>
        <p:spPr>
          <a:xfrm>
            <a:off x="13809" y="2143012"/>
            <a:ext cx="11957538" cy="523220"/>
          </a:xfrm>
          <a:prstGeom prst="rect">
            <a:avLst/>
          </a:prstGeom>
        </p:spPr>
        <p:txBody>
          <a:bodyPr wrap="square">
            <a:spAutoFit/>
          </a:bodyPr>
          <a:lstStyle/>
          <a:p>
            <a:pPr algn="ctr"/>
            <a:r>
              <a:rPr lang="en-US" sz="2800" dirty="0">
                <a:hlinkClick r:id="rId3"/>
              </a:rPr>
              <a:t>https://new.phonicsplay.co.uk/resources/phase/4/flashcards-speed-trials</a:t>
            </a:r>
            <a:endParaRPr lang="en-KY" sz="2800" dirty="0"/>
          </a:p>
        </p:txBody>
      </p:sp>
      <p:sp>
        <p:nvSpPr>
          <p:cNvPr id="4" name="Rectangle 3">
            <a:extLst>
              <a:ext uri="{FF2B5EF4-FFF2-40B4-BE49-F238E27FC236}">
                <a16:creationId xmlns:a16="http://schemas.microsoft.com/office/drawing/2014/main" id="{762A37D5-DBA1-4DBE-95E7-FC71ACF5DD14}"/>
              </a:ext>
            </a:extLst>
          </p:cNvPr>
          <p:cNvSpPr/>
          <p:nvPr/>
        </p:nvSpPr>
        <p:spPr>
          <a:xfrm>
            <a:off x="13809" y="1041899"/>
            <a:ext cx="12192000" cy="1015663"/>
          </a:xfrm>
          <a:prstGeom prst="rect">
            <a:avLst/>
          </a:prstGeom>
        </p:spPr>
        <p:txBody>
          <a:bodyPr wrap="square">
            <a:spAutoFit/>
          </a:bodyPr>
          <a:lstStyle/>
          <a:p>
            <a:pPr algn="ctr"/>
            <a:r>
              <a:rPr lang="en-GB" sz="2000" b="1" dirty="0">
                <a:latin typeface="Comic Sans MS" panose="030F0702030302020204" pitchFamily="66" charset="0"/>
              </a:rPr>
              <a:t>Instructions: </a:t>
            </a:r>
            <a:r>
              <a:rPr lang="en-GB" sz="2000" dirty="0">
                <a:latin typeface="Comic Sans MS" panose="030F0702030302020204" pitchFamily="66" charset="0"/>
              </a:rPr>
              <a:t>Hover the mouse over the blue writing below, hold CTRL on keyboard and click the link. Or, copy and paste into your internet browser. If you need to login, use these details:</a:t>
            </a:r>
          </a:p>
          <a:p>
            <a:pPr algn="ctr"/>
            <a:r>
              <a:rPr lang="en-GB" sz="2000" dirty="0">
                <a:latin typeface="Comic Sans MS" panose="030F0702030302020204" pitchFamily="66" charset="0"/>
              </a:rPr>
              <a:t>Username: march20      Password: home</a:t>
            </a:r>
          </a:p>
        </p:txBody>
      </p:sp>
      <p:pic>
        <p:nvPicPr>
          <p:cNvPr id="3" name="Picture 2">
            <a:extLst>
              <a:ext uri="{FF2B5EF4-FFF2-40B4-BE49-F238E27FC236}">
                <a16:creationId xmlns:a16="http://schemas.microsoft.com/office/drawing/2014/main" id="{9D4E9EFB-B9B2-4A29-A391-5D764DDD533D}"/>
              </a:ext>
            </a:extLst>
          </p:cNvPr>
          <p:cNvPicPr>
            <a:picLocks noChangeAspect="1"/>
          </p:cNvPicPr>
          <p:nvPr/>
        </p:nvPicPr>
        <p:blipFill rotWithShape="1">
          <a:blip r:embed="rId4"/>
          <a:srcRect l="9000" t="12701" r="10231" b="8492"/>
          <a:stretch/>
        </p:blipFill>
        <p:spPr>
          <a:xfrm>
            <a:off x="6733738" y="3429000"/>
            <a:ext cx="4013700" cy="2201801"/>
          </a:xfrm>
          <a:prstGeom prst="rect">
            <a:avLst/>
          </a:prstGeom>
        </p:spPr>
      </p:pic>
      <p:pic>
        <p:nvPicPr>
          <p:cNvPr id="5" name="Picture 4">
            <a:extLst>
              <a:ext uri="{FF2B5EF4-FFF2-40B4-BE49-F238E27FC236}">
                <a16:creationId xmlns:a16="http://schemas.microsoft.com/office/drawing/2014/main" id="{C8156A66-DD07-412A-974A-F886178E3DEE}"/>
              </a:ext>
            </a:extLst>
          </p:cNvPr>
          <p:cNvPicPr>
            <a:picLocks noChangeAspect="1"/>
          </p:cNvPicPr>
          <p:nvPr/>
        </p:nvPicPr>
        <p:blipFill rotWithShape="1">
          <a:blip r:embed="rId5"/>
          <a:srcRect l="10269" t="15175" r="9770" b="7671"/>
          <a:stretch/>
        </p:blipFill>
        <p:spPr>
          <a:xfrm>
            <a:off x="1399475" y="3429000"/>
            <a:ext cx="4058789" cy="2201801"/>
          </a:xfrm>
          <a:prstGeom prst="rect">
            <a:avLst/>
          </a:prstGeom>
        </p:spPr>
      </p:pic>
    </p:spTree>
    <p:extLst>
      <p:ext uri="{BB962C8B-B14F-4D97-AF65-F5344CB8AC3E}">
        <p14:creationId xmlns:p14="http://schemas.microsoft.com/office/powerpoint/2010/main" val="1301121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708</Words>
  <Application>Microsoft Office PowerPoint</Application>
  <PresentationFormat>Widescreen</PresentationFormat>
  <Paragraphs>86</Paragraphs>
  <Slides>28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Comic Sans MS</vt:lpstr>
      <vt:lpstr>Office Theme</vt:lpstr>
      <vt:lpstr>Turtles Group Phonics Phase 4</vt:lpstr>
      <vt:lpstr>PowerPoint Presentation</vt:lpstr>
      <vt:lpstr>PowerPoint Presentation</vt:lpstr>
      <vt:lpstr>PowerPoint Presentation</vt:lpstr>
      <vt:lpstr>PowerPoint Presentation</vt:lpstr>
      <vt:lpstr>PowerPoint Presentation</vt:lpstr>
      <vt:lpstr>PowerPoint Presentation</vt:lpstr>
      <vt:lpstr>Turtles Group Phonics Phase 4</vt:lpstr>
      <vt:lpstr>PowerPoint Presentation</vt:lpstr>
      <vt:lpstr>PowerPoint Presentation</vt:lpstr>
      <vt:lpstr>PowerPoint Presentation</vt:lpstr>
      <vt:lpstr>PowerPoint Presentation</vt:lpstr>
      <vt:lpstr>PowerPoint Presentation</vt:lpstr>
      <vt:lpstr>PowerPoint Presentation</vt:lpstr>
      <vt:lpstr>Turtles Group Phonics Phase 4</vt:lpstr>
      <vt:lpstr>PowerPoint Presentation</vt:lpstr>
      <vt:lpstr>PowerPoint Presentation</vt:lpstr>
      <vt:lpstr>PowerPoint Presentation</vt:lpstr>
      <vt:lpstr>PowerPoint Presentation</vt:lpstr>
      <vt:lpstr>PowerPoint Presentation</vt:lpstr>
      <vt:lpstr>PowerPoint Presentation</vt:lpstr>
      <vt:lpstr>Turtles Group Phonics Phase 4</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Turtles Group Phonics Phase 4</dc:title>
  <dc:creator>Helen Wade</dc:creator>
  <cp:lastModifiedBy>Helen Wade</cp:lastModifiedBy>
  <cp:revision>18</cp:revision>
  <dcterms:created xsi:type="dcterms:W3CDTF">2020-03-22T20:33:48Z</dcterms:created>
  <dcterms:modified xsi:type="dcterms:W3CDTF">2020-04-19T20:06:49Z</dcterms:modified>
</cp:coreProperties>
</file>