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78" r:id="rId3"/>
    <p:sldId id="379" r:id="rId4"/>
    <p:sldId id="261" r:id="rId5"/>
    <p:sldId id="285" r:id="rId6"/>
    <p:sldId id="283" r:id="rId7"/>
    <p:sldId id="262" r:id="rId8"/>
    <p:sldId id="286" r:id="rId9"/>
    <p:sldId id="288" r:id="rId10"/>
    <p:sldId id="380" r:id="rId11"/>
    <p:sldId id="284" r:id="rId12"/>
    <p:sldId id="312" r:id="rId13"/>
    <p:sldId id="313" r:id="rId14"/>
    <p:sldId id="316" r:id="rId15"/>
    <p:sldId id="315" r:id="rId16"/>
    <p:sldId id="317" r:id="rId17"/>
    <p:sldId id="314" r:id="rId18"/>
    <p:sldId id="310" r:id="rId19"/>
    <p:sldId id="381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9" r:id="rId28"/>
    <p:sldId id="382" r:id="rId29"/>
    <p:sldId id="371" r:id="rId30"/>
    <p:sldId id="372" r:id="rId31"/>
    <p:sldId id="373" r:id="rId32"/>
    <p:sldId id="374" r:id="rId33"/>
    <p:sldId id="375" r:id="rId34"/>
    <p:sldId id="376" r:id="rId35"/>
    <p:sldId id="377" r:id="rId36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7614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CBFA0-0064-49BD-8EF4-DE74627885D7}" type="slidenum">
              <a:rPr lang="en-KY" smtClean="0"/>
              <a:t>26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28786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Comic Sans MS" panose="030F0702030302020204" pitchFamily="66" charset="0"/>
              </a:rPr>
              <a:t>Monday April 27, 2020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437" y="2065055"/>
            <a:ext cx="3655737" cy="329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April 28,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437" y="2065055"/>
            <a:ext cx="3655737" cy="329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35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9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9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Comic Sans MS" panose="030F0702030302020204" pitchFamily="66" charset="0"/>
              </a:rPr>
              <a:t>Example: sound, found, loud</a:t>
            </a: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It never comes at the end of a word. Sounds like /ow/.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7CBFE2-92B0-4BD0-93E9-483DC26D7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05" t="21822" r="45869" b="55558"/>
          <a:stretch/>
        </p:blipFill>
        <p:spPr>
          <a:xfrm>
            <a:off x="4426226" y="1671628"/>
            <a:ext cx="3061253" cy="303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5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Can you read these /</a:t>
            </a:r>
            <a:r>
              <a:rPr lang="en-GB" sz="4400" b="1" dirty="0" err="1">
                <a:latin typeface="Comic Sans MS" panose="030F0702030302020204" pitchFamily="66" charset="0"/>
              </a:rPr>
              <a:t>ou</a:t>
            </a:r>
            <a:r>
              <a:rPr lang="en-GB" sz="4400" b="1" dirty="0">
                <a:latin typeface="Comic Sans MS" panose="030F0702030302020204" pitchFamily="66" charset="0"/>
              </a:rPr>
              <a:t>/ words?</a:t>
            </a:r>
          </a:p>
          <a:p>
            <a:pPr algn="ctr">
              <a:spcAft>
                <a:spcPts val="0"/>
              </a:spcAft>
            </a:pP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out     cloud     proud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85BB0E-C0D7-4938-A45E-7C2E3FA8629F}"/>
              </a:ext>
            </a:extLst>
          </p:cNvPr>
          <p:cNvGrpSpPr/>
          <p:nvPr/>
        </p:nvGrpSpPr>
        <p:grpSpPr>
          <a:xfrm>
            <a:off x="2279374" y="3880145"/>
            <a:ext cx="1046922" cy="145774"/>
            <a:chOff x="2279374" y="3880145"/>
            <a:chExt cx="1046922" cy="14577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ACE9F3C-4AA8-414A-8C9B-6502897491A8}"/>
                </a:ext>
              </a:extLst>
            </p:cNvPr>
            <p:cNvSpPr/>
            <p:nvPr/>
          </p:nvSpPr>
          <p:spPr>
            <a:xfrm>
              <a:off x="3180523" y="3880146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48591B1-F349-4EA8-93FE-83432E928DD6}"/>
                </a:ext>
              </a:extLst>
            </p:cNvPr>
            <p:cNvSpPr/>
            <p:nvPr/>
          </p:nvSpPr>
          <p:spPr>
            <a:xfrm>
              <a:off x="2279374" y="3880145"/>
              <a:ext cx="708991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39064C-8F35-4C76-8C6C-68A5CC8B33AC}"/>
              </a:ext>
            </a:extLst>
          </p:cNvPr>
          <p:cNvGrpSpPr/>
          <p:nvPr/>
        </p:nvGrpSpPr>
        <p:grpSpPr>
          <a:xfrm>
            <a:off x="4863546" y="3880144"/>
            <a:ext cx="1649898" cy="149654"/>
            <a:chOff x="4863546" y="3880144"/>
            <a:chExt cx="1649898" cy="14965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5E9C5EA-F3D8-4CE0-A6EE-FD0F8C14E91D}"/>
                </a:ext>
              </a:extLst>
            </p:cNvPr>
            <p:cNvSpPr/>
            <p:nvPr/>
          </p:nvSpPr>
          <p:spPr>
            <a:xfrm>
              <a:off x="6367671" y="3880145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FA355EB-3905-433F-BE69-250DC85EC455}"/>
                </a:ext>
              </a:extLst>
            </p:cNvPr>
            <p:cNvSpPr/>
            <p:nvPr/>
          </p:nvSpPr>
          <p:spPr>
            <a:xfrm>
              <a:off x="5466522" y="3880144"/>
              <a:ext cx="708991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5D60225-9B0E-4A0F-983B-8188DB95D6E5}"/>
                </a:ext>
              </a:extLst>
            </p:cNvPr>
            <p:cNvSpPr/>
            <p:nvPr/>
          </p:nvSpPr>
          <p:spPr>
            <a:xfrm>
              <a:off x="5201477" y="3884025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6CE3D6D-65E1-4091-ABA9-E767E5DCA6A0}"/>
                </a:ext>
              </a:extLst>
            </p:cNvPr>
            <p:cNvSpPr/>
            <p:nvPr/>
          </p:nvSpPr>
          <p:spPr>
            <a:xfrm>
              <a:off x="4863546" y="3884025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39B301-1B42-4ACD-B222-726C4485C27E}"/>
              </a:ext>
            </a:extLst>
          </p:cNvPr>
          <p:cNvGrpSpPr/>
          <p:nvPr/>
        </p:nvGrpSpPr>
        <p:grpSpPr>
          <a:xfrm>
            <a:off x="8176590" y="3953030"/>
            <a:ext cx="1888440" cy="149654"/>
            <a:chOff x="8176590" y="3953030"/>
            <a:chExt cx="1888440" cy="14965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041C1D0-0FB4-4B7A-9440-A28FC4CEE511}"/>
                </a:ext>
              </a:extLst>
            </p:cNvPr>
            <p:cNvSpPr/>
            <p:nvPr/>
          </p:nvSpPr>
          <p:spPr>
            <a:xfrm>
              <a:off x="9919257" y="3953031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FDDDC77-5EEC-4D22-A9C2-6F988BF7245E}"/>
                </a:ext>
              </a:extLst>
            </p:cNvPr>
            <p:cNvSpPr/>
            <p:nvPr/>
          </p:nvSpPr>
          <p:spPr>
            <a:xfrm>
              <a:off x="8938590" y="3953030"/>
              <a:ext cx="708991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1888026-7A89-49F3-9C40-B193B0000226}"/>
                </a:ext>
              </a:extLst>
            </p:cNvPr>
            <p:cNvSpPr/>
            <p:nvPr/>
          </p:nvSpPr>
          <p:spPr>
            <a:xfrm>
              <a:off x="8514521" y="3956911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FC3218B-B7E1-441A-A969-B1F141591B29}"/>
                </a:ext>
              </a:extLst>
            </p:cNvPr>
            <p:cNvSpPr/>
            <p:nvPr/>
          </p:nvSpPr>
          <p:spPr>
            <a:xfrm>
              <a:off x="8176590" y="3956911"/>
              <a:ext cx="145773" cy="1457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36472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2400" y="252622"/>
            <a:ext cx="11887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Look at these /</a:t>
            </a:r>
            <a:r>
              <a:rPr lang="en-GB" sz="3000" dirty="0" err="1">
                <a:latin typeface="Comic Sans MS" panose="030F0702030302020204" pitchFamily="66" charset="0"/>
              </a:rPr>
              <a:t>ou</a:t>
            </a:r>
            <a:r>
              <a:rPr lang="en-GB" sz="3000" dirty="0">
                <a:latin typeface="Comic Sans MS" panose="030F0702030302020204" pitchFamily="66" charset="0"/>
              </a:rPr>
              <a:t>/ words carefully. Now ask an adult to read them to you. Can you spell them without looking?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out     about     scout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41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45165" y="689945"/>
            <a:ext cx="1170166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Look at these /</a:t>
            </a:r>
            <a:r>
              <a:rPr lang="en-GB" sz="3000" dirty="0" err="1">
                <a:latin typeface="Comic Sans MS" panose="030F0702030302020204" pitchFamily="66" charset="0"/>
              </a:rPr>
              <a:t>ou</a:t>
            </a:r>
            <a:r>
              <a:rPr lang="en-GB" sz="3000" dirty="0">
                <a:latin typeface="Comic Sans MS" panose="030F0702030302020204" pitchFamily="66" charset="0"/>
              </a:rPr>
              <a:t>/ words carefully. Now ask an adult to read them to you. Can you spell them without looking?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sprout     loud     loudest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113182"/>
            <a:ext cx="119799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Can you read these /</a:t>
            </a:r>
            <a:r>
              <a:rPr lang="en-GB" sz="4400" b="1" dirty="0" err="1">
                <a:latin typeface="Comic Sans MS" panose="030F0702030302020204" pitchFamily="66" charset="0"/>
              </a:rPr>
              <a:t>ou</a:t>
            </a:r>
            <a:r>
              <a:rPr lang="en-GB" sz="4400" b="1" dirty="0">
                <a:latin typeface="Comic Sans MS" panose="030F0702030302020204" pitchFamily="66" charset="0"/>
              </a:rPr>
              <a:t>/ words?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sound     found     mountain</a:t>
            </a:r>
          </a:p>
        </p:txBody>
      </p:sp>
    </p:spTree>
    <p:extLst>
      <p:ext uri="{BB962C8B-B14F-4D97-AF65-F5344CB8AC3E}">
        <p14:creationId xmlns:p14="http://schemas.microsoft.com/office/powerpoint/2010/main" val="1503257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Write this sentence independently.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The sound is loud.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Some words are ‘tricky’ words. These are not spelt how they sound. Can you read these tricky words?</a:t>
            </a: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oh       old       their</a:t>
            </a:r>
          </a:p>
        </p:txBody>
      </p:sp>
    </p:spTree>
    <p:extLst>
      <p:ext uri="{BB962C8B-B14F-4D97-AF65-F5344CB8AC3E}">
        <p14:creationId xmlns:p14="http://schemas.microsoft.com/office/powerpoint/2010/main" val="1248181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95060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29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April 29,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437" y="2065055"/>
            <a:ext cx="3655737" cy="329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00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6C6D4-F6E1-4C79-AC01-FC7788534B4E}"/>
              </a:ext>
            </a:extLst>
          </p:cNvPr>
          <p:cNvSpPr/>
          <p:nvPr/>
        </p:nvSpPr>
        <p:spPr>
          <a:xfrm>
            <a:off x="2438400" y="406257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>
                <a:latin typeface="Comic Sans MS" panose="030F0702030302020204" pitchFamily="66" charset="0"/>
              </a:rPr>
              <a:t>What are these sounds?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C0DEA40-84E7-41A4-B210-C11CD58D5010}"/>
              </a:ext>
            </a:extLst>
          </p:cNvPr>
          <p:cNvGrpSpPr/>
          <p:nvPr/>
        </p:nvGrpSpPr>
        <p:grpSpPr>
          <a:xfrm>
            <a:off x="395382" y="1683396"/>
            <a:ext cx="11535750" cy="4434960"/>
            <a:chOff x="395382" y="1683396"/>
            <a:chExt cx="11535750" cy="44349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92A34AB-FD29-466E-B897-435192BB13E5}"/>
                </a:ext>
              </a:extLst>
            </p:cNvPr>
            <p:cNvGrpSpPr/>
            <p:nvPr/>
          </p:nvGrpSpPr>
          <p:grpSpPr>
            <a:xfrm>
              <a:off x="395382" y="1683396"/>
              <a:ext cx="11497611" cy="1887503"/>
              <a:chOff x="395382" y="1683396"/>
              <a:chExt cx="11497611" cy="1887503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AF893E0C-4FB3-4D15-BB1A-AD2AF42D2C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5435" t="67795" r="50662" b="6645"/>
              <a:stretch/>
            </p:blipFill>
            <p:spPr>
              <a:xfrm>
                <a:off x="395382" y="1683396"/>
                <a:ext cx="1825981" cy="1887503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CFE1259-AE8E-472C-83C4-D2533081828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5544" t="14668" r="50706" b="60742"/>
              <a:stretch/>
            </p:blipFill>
            <p:spPr>
              <a:xfrm>
                <a:off x="2759619" y="1683396"/>
                <a:ext cx="1877226" cy="1887503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F45233B5-AA3C-4F8E-9B2F-F38C2A1CC5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5544" t="39600" r="50489" b="35560"/>
              <a:stretch/>
            </p:blipFill>
            <p:spPr>
              <a:xfrm>
                <a:off x="5175101" y="1683396"/>
                <a:ext cx="1887785" cy="1887503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023930C0-AB3B-45EC-B342-11E32E175E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49558" t="39600" r="36522" b="35560"/>
              <a:stretch/>
            </p:blipFill>
            <p:spPr>
              <a:xfrm>
                <a:off x="7601142" y="1683396"/>
                <a:ext cx="1881386" cy="1887503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B61BA304-9CC6-42B7-AD24-AD65E9A563C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5544" t="65061" r="50510" b="9931"/>
              <a:stretch/>
            </p:blipFill>
            <p:spPr>
              <a:xfrm>
                <a:off x="10020783" y="1683396"/>
                <a:ext cx="1872210" cy="1887503"/>
              </a:xfrm>
              <a:prstGeom prst="rect">
                <a:avLst/>
              </a:prstGeom>
            </p:spPr>
          </p:pic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B38D761-E143-4ABF-B9CC-F44B9E640DFB}"/>
                </a:ext>
              </a:extLst>
            </p:cNvPr>
            <p:cNvGrpSpPr/>
            <p:nvPr/>
          </p:nvGrpSpPr>
          <p:grpSpPr>
            <a:xfrm>
              <a:off x="395382" y="4230851"/>
              <a:ext cx="11535750" cy="1887505"/>
              <a:chOff x="395382" y="4230851"/>
              <a:chExt cx="11535750" cy="1887505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71323FFF-88BB-43D5-9FAC-6A3F9E3FDF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49703" t="65061" r="36522" b="9931"/>
              <a:stretch/>
            </p:blipFill>
            <p:spPr>
              <a:xfrm>
                <a:off x="395382" y="4230851"/>
                <a:ext cx="1849309" cy="1887504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CD46732D-DF54-479E-AC4E-0BD736A3BF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35759" t="16454" r="50536" b="59213"/>
              <a:stretch/>
            </p:blipFill>
            <p:spPr>
              <a:xfrm>
                <a:off x="2795000" y="4230851"/>
                <a:ext cx="1890738" cy="1887503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627D9E28-962F-4558-99F0-C9865E5E80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49770" t="16454" r="36306" b="59213"/>
              <a:stretch/>
            </p:blipFill>
            <p:spPr>
              <a:xfrm>
                <a:off x="5236047" y="4230851"/>
                <a:ext cx="1920989" cy="1887503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3DF9A9D7-6D72-4FFD-A01C-C52D1F20FD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35759" t="41007" r="50436" b="34247"/>
              <a:stretch/>
            </p:blipFill>
            <p:spPr>
              <a:xfrm>
                <a:off x="7707344" y="4230851"/>
                <a:ext cx="1825981" cy="1840361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CD4F5B0E-4D8A-4E88-847D-B5A8455930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35758" t="65754" r="50438" b="9162"/>
              <a:stretch/>
            </p:blipFill>
            <p:spPr>
              <a:xfrm>
                <a:off x="10083633" y="4230851"/>
                <a:ext cx="1847499" cy="188750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47882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9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9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Comic Sans MS" panose="030F0702030302020204" pitchFamily="66" charset="0"/>
              </a:rPr>
              <a:t>Example: pie, tied, lie</a:t>
            </a: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It can be in the middle or the end of a word.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912556-E426-415C-A34D-2B587C59E4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61" t="44635" r="58804" b="32745"/>
          <a:stretch/>
        </p:blipFill>
        <p:spPr>
          <a:xfrm>
            <a:off x="4181060" y="1550504"/>
            <a:ext cx="3385931" cy="332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00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71145"/>
            <a:ext cx="1197996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ie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/>
              <a:t>t</a:t>
            </a:r>
            <a:r>
              <a:rPr lang="en-GB" sz="6600" dirty="0">
                <a:latin typeface="Comic Sans MS" panose="030F0702030302020204" pitchFamily="66" charset="0"/>
              </a:rPr>
              <a:t>ie       pie       lie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BC6EEC5-7523-43A8-B5FE-986846EE5FC7}"/>
              </a:ext>
            </a:extLst>
          </p:cNvPr>
          <p:cNvGrpSpPr/>
          <p:nvPr/>
        </p:nvGrpSpPr>
        <p:grpSpPr>
          <a:xfrm>
            <a:off x="2862470" y="4465983"/>
            <a:ext cx="921025" cy="172278"/>
            <a:chOff x="2862470" y="4465983"/>
            <a:chExt cx="921025" cy="17227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896122A5-27B1-418D-8B8C-C412B4B7CF6A}"/>
                </a:ext>
              </a:extLst>
            </p:cNvPr>
            <p:cNvSpPr/>
            <p:nvPr/>
          </p:nvSpPr>
          <p:spPr>
            <a:xfrm>
              <a:off x="2862470" y="4465983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4F3E02-72AA-4711-8A8D-A116B130D505}"/>
                </a:ext>
              </a:extLst>
            </p:cNvPr>
            <p:cNvSpPr/>
            <p:nvPr/>
          </p:nvSpPr>
          <p:spPr>
            <a:xfrm>
              <a:off x="3087756" y="4465983"/>
              <a:ext cx="695739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1639A47-1179-4D02-931D-20DBC9986D7D}"/>
              </a:ext>
            </a:extLst>
          </p:cNvPr>
          <p:cNvGrpSpPr/>
          <p:nvPr/>
        </p:nvGrpSpPr>
        <p:grpSpPr>
          <a:xfrm>
            <a:off x="5691809" y="4572021"/>
            <a:ext cx="921025" cy="172278"/>
            <a:chOff x="5691809" y="4572021"/>
            <a:chExt cx="921025" cy="17227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89BBB36-6139-4FD3-9179-3BEDF3C873B9}"/>
                </a:ext>
              </a:extLst>
            </p:cNvPr>
            <p:cNvSpPr/>
            <p:nvPr/>
          </p:nvSpPr>
          <p:spPr>
            <a:xfrm>
              <a:off x="5691809" y="4572021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C2E697C-1F99-4E97-B7FA-3C7909830C6B}"/>
                </a:ext>
              </a:extLst>
            </p:cNvPr>
            <p:cNvSpPr/>
            <p:nvPr/>
          </p:nvSpPr>
          <p:spPr>
            <a:xfrm>
              <a:off x="5917095" y="4572021"/>
              <a:ext cx="695739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8704DAA-7960-43DD-84C7-31168377797C}"/>
              </a:ext>
            </a:extLst>
          </p:cNvPr>
          <p:cNvGrpSpPr/>
          <p:nvPr/>
        </p:nvGrpSpPr>
        <p:grpSpPr>
          <a:xfrm>
            <a:off x="8481392" y="4432863"/>
            <a:ext cx="921025" cy="172278"/>
            <a:chOff x="2862470" y="4465983"/>
            <a:chExt cx="921025" cy="17227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227660D-EC3F-45E7-8E38-1CF60B330AE8}"/>
                </a:ext>
              </a:extLst>
            </p:cNvPr>
            <p:cNvSpPr/>
            <p:nvPr/>
          </p:nvSpPr>
          <p:spPr>
            <a:xfrm>
              <a:off x="2862470" y="4465983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D07FCDB-04ED-4C0B-AAEC-E3B76E6D2431}"/>
                </a:ext>
              </a:extLst>
            </p:cNvPr>
            <p:cNvSpPr/>
            <p:nvPr/>
          </p:nvSpPr>
          <p:spPr>
            <a:xfrm>
              <a:off x="3087756" y="4465983"/>
              <a:ext cx="695739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2780088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91547" y="570675"/>
            <a:ext cx="1137036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Look at these /</a:t>
            </a:r>
            <a:r>
              <a:rPr lang="en-GB" sz="3000" dirty="0" err="1">
                <a:latin typeface="Comic Sans MS" panose="030F0702030302020204" pitchFamily="66" charset="0"/>
              </a:rPr>
              <a:t>ie</a:t>
            </a:r>
            <a:r>
              <a:rPr lang="en-GB" sz="3000" dirty="0">
                <a:latin typeface="Comic Sans MS" panose="030F0702030302020204" pitchFamily="66" charset="0"/>
              </a:rPr>
              <a:t>/ words carefully. Now ask an adult to read them to you. Can you spell them without looking?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lie     cried     fried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73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dirty="0">
                <a:latin typeface="Comic Sans MS" panose="030F0702030302020204" pitchFamily="66" charset="0"/>
              </a:rPr>
              <a:t>Sometimes we have ‘tricky’ words. These are not spelt how they sound. Can you read these tricky words?</a:t>
            </a: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said         so</a:t>
            </a:r>
          </a:p>
        </p:txBody>
      </p:sp>
    </p:spTree>
    <p:extLst>
      <p:ext uri="{BB962C8B-B14F-4D97-AF65-F5344CB8AC3E}">
        <p14:creationId xmlns:p14="http://schemas.microsoft.com/office/powerpoint/2010/main" val="918566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ie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/>
              <a:t>t</a:t>
            </a:r>
            <a:r>
              <a:rPr lang="en-GB" sz="6600" dirty="0">
                <a:latin typeface="Comic Sans MS" panose="030F0702030302020204" pitchFamily="66" charset="0"/>
              </a:rPr>
              <a:t>ried     pie     spied</a:t>
            </a:r>
          </a:p>
        </p:txBody>
      </p:sp>
    </p:spTree>
    <p:extLst>
      <p:ext uri="{BB962C8B-B14F-4D97-AF65-F5344CB8AC3E}">
        <p14:creationId xmlns:p14="http://schemas.microsoft.com/office/powerpoint/2010/main" val="1922959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21634" y="1127266"/>
            <a:ext cx="1019092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b="1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Ask an adult to sneak a peek at the words under the blue boxes, then tell you what they are. Can you spell them before they countdown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b="1" dirty="0">
                <a:latin typeface="+mj-lt"/>
              </a:rPr>
              <a:t>t</a:t>
            </a:r>
            <a:r>
              <a:rPr lang="en-GB" sz="6600" dirty="0">
                <a:latin typeface="Comic Sans MS" panose="030F0702030302020204" pitchFamily="66" charset="0"/>
              </a:rPr>
              <a:t>ie           lie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499A-FF54-4BEB-B941-3572F8B236AA}"/>
              </a:ext>
            </a:extLst>
          </p:cNvPr>
          <p:cNvSpPr/>
          <p:nvPr/>
        </p:nvSpPr>
        <p:spPr>
          <a:xfrm>
            <a:off x="6367678" y="362905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01126-A73B-444B-A2AD-5B87D918DC83}"/>
              </a:ext>
            </a:extLst>
          </p:cNvPr>
          <p:cNvSpPr/>
          <p:nvPr/>
        </p:nvSpPr>
        <p:spPr>
          <a:xfrm>
            <a:off x="2365505" y="3681899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33682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Read this sentence: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Cook a pie.</a:t>
            </a:r>
          </a:p>
        </p:txBody>
      </p:sp>
    </p:spTree>
    <p:extLst>
      <p:ext uri="{BB962C8B-B14F-4D97-AF65-F5344CB8AC3E}">
        <p14:creationId xmlns:p14="http://schemas.microsoft.com/office/powerpoint/2010/main" val="1522396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April 30,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437" y="2065055"/>
            <a:ext cx="3655737" cy="329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20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95130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Comic Sans MS" panose="030F0702030302020204" pitchFamily="66" charset="0"/>
              </a:rPr>
              <a:t>Example: tea, peace, sea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Sounds like /</a:t>
            </a:r>
            <a:r>
              <a:rPr lang="en-GB" sz="3200" b="1" dirty="0" err="1">
                <a:latin typeface="Comic Sans MS" panose="030F0702030302020204" pitchFamily="66" charset="0"/>
              </a:rPr>
              <a:t>ee</a:t>
            </a:r>
            <a:r>
              <a:rPr lang="en-GB" sz="3200" b="1" dirty="0">
                <a:latin typeface="Comic Sans MS" panose="030F0702030302020204" pitchFamily="66" charset="0"/>
              </a:rPr>
              <a:t>/</a:t>
            </a: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105129-9085-498A-AB47-3F17E416A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05" t="44442" r="45869" b="32358"/>
          <a:stretch/>
        </p:blipFill>
        <p:spPr>
          <a:xfrm>
            <a:off x="4379844" y="1535512"/>
            <a:ext cx="3173896" cy="322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4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6C6D4-F6E1-4C79-AC01-FC7788534B4E}"/>
              </a:ext>
            </a:extLst>
          </p:cNvPr>
          <p:cNvSpPr/>
          <p:nvPr/>
        </p:nvSpPr>
        <p:spPr>
          <a:xfrm>
            <a:off x="2438400" y="406257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>
                <a:latin typeface="Comic Sans MS" panose="030F0702030302020204" pitchFamily="66" charset="0"/>
              </a:rPr>
              <a:t>What are these sounds?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3B07CD-7F23-44E8-BA95-E51B8BA13769}"/>
              </a:ext>
            </a:extLst>
          </p:cNvPr>
          <p:cNvGrpSpPr/>
          <p:nvPr/>
        </p:nvGrpSpPr>
        <p:grpSpPr>
          <a:xfrm>
            <a:off x="2438400" y="2213113"/>
            <a:ext cx="6925352" cy="1908336"/>
            <a:chOff x="445515" y="2133600"/>
            <a:chExt cx="6925352" cy="190833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A5D7CA4-CB35-457C-9BDB-A77EA0ABBD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652" t="21436" r="50530" b="54150"/>
            <a:stretch/>
          </p:blipFill>
          <p:spPr>
            <a:xfrm>
              <a:off x="445515" y="2133600"/>
              <a:ext cx="1900120" cy="1887503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2EEF16F-6AE5-45FF-9BA9-1D1C38B3D5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9769" t="21436" r="36413" b="54150"/>
            <a:stretch/>
          </p:blipFill>
          <p:spPr>
            <a:xfrm>
              <a:off x="2938744" y="2133600"/>
              <a:ext cx="1900120" cy="1887503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0867A325-8FEA-499F-99EA-8BC0B956D6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652" t="46586" r="50553" b="29265"/>
            <a:stretch/>
          </p:blipFill>
          <p:spPr>
            <a:xfrm>
              <a:off x="5431972" y="2133600"/>
              <a:ext cx="1938895" cy="1908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225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583180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ea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eat        sea        bead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AD7231-0FA5-4404-9846-5B9FD5C5AA29}"/>
              </a:ext>
            </a:extLst>
          </p:cNvPr>
          <p:cNvGrpSpPr/>
          <p:nvPr/>
        </p:nvGrpSpPr>
        <p:grpSpPr>
          <a:xfrm>
            <a:off x="1981201" y="4605810"/>
            <a:ext cx="1066347" cy="191931"/>
            <a:chOff x="1981201" y="4605810"/>
            <a:chExt cx="1066347" cy="19193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9C36675B-A004-4E30-9FCC-3CBCFEBC15DF}"/>
                </a:ext>
              </a:extLst>
            </p:cNvPr>
            <p:cNvSpPr/>
            <p:nvPr/>
          </p:nvSpPr>
          <p:spPr>
            <a:xfrm>
              <a:off x="2875723" y="4625916"/>
              <a:ext cx="171825" cy="1718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5B650B-3AAF-4D5B-A4EF-E48A6E0B0945}"/>
                </a:ext>
              </a:extLst>
            </p:cNvPr>
            <p:cNvSpPr/>
            <p:nvPr/>
          </p:nvSpPr>
          <p:spPr>
            <a:xfrm>
              <a:off x="1981201" y="4605810"/>
              <a:ext cx="735495" cy="1919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69C31C4-FAC5-4E98-BBDD-5BD9EF706967}"/>
              </a:ext>
            </a:extLst>
          </p:cNvPr>
          <p:cNvGrpSpPr/>
          <p:nvPr/>
        </p:nvGrpSpPr>
        <p:grpSpPr>
          <a:xfrm rot="10800000">
            <a:off x="5261114" y="4615862"/>
            <a:ext cx="1066347" cy="191931"/>
            <a:chOff x="1981201" y="4605810"/>
            <a:chExt cx="1066347" cy="19193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26376E6-84CC-466B-BBE4-91B579B830C3}"/>
                </a:ext>
              </a:extLst>
            </p:cNvPr>
            <p:cNvSpPr/>
            <p:nvPr/>
          </p:nvSpPr>
          <p:spPr>
            <a:xfrm>
              <a:off x="2875723" y="4625916"/>
              <a:ext cx="171825" cy="1718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36DC4EB-8F01-4F09-B1E7-EA310DC2F16A}"/>
                </a:ext>
              </a:extLst>
            </p:cNvPr>
            <p:cNvSpPr/>
            <p:nvPr/>
          </p:nvSpPr>
          <p:spPr>
            <a:xfrm>
              <a:off x="1981201" y="4605810"/>
              <a:ext cx="735495" cy="1919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7DBFB7-98D3-41C2-82B7-221B824C609D}"/>
              </a:ext>
            </a:extLst>
          </p:cNvPr>
          <p:cNvGrpSpPr/>
          <p:nvPr/>
        </p:nvGrpSpPr>
        <p:grpSpPr>
          <a:xfrm>
            <a:off x="8669556" y="4632769"/>
            <a:ext cx="1516922" cy="191931"/>
            <a:chOff x="8669556" y="4632769"/>
            <a:chExt cx="1516922" cy="19193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02B7BA7-7F22-4A5F-9480-74067C12EC7E}"/>
                </a:ext>
              </a:extLst>
            </p:cNvPr>
            <p:cNvSpPr/>
            <p:nvPr/>
          </p:nvSpPr>
          <p:spPr>
            <a:xfrm rot="10800000">
              <a:off x="8669556" y="4632769"/>
              <a:ext cx="171825" cy="1718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42C9E22-6160-499D-A6C6-D8EF020289DF}"/>
                </a:ext>
              </a:extLst>
            </p:cNvPr>
            <p:cNvSpPr/>
            <p:nvPr/>
          </p:nvSpPr>
          <p:spPr>
            <a:xfrm rot="10800000">
              <a:off x="9000408" y="4632769"/>
              <a:ext cx="735495" cy="1919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CF30D42-8979-4A46-A61E-1D889FF70333}"/>
                </a:ext>
              </a:extLst>
            </p:cNvPr>
            <p:cNvSpPr/>
            <p:nvPr/>
          </p:nvSpPr>
          <p:spPr>
            <a:xfrm rot="10800000">
              <a:off x="10014653" y="4652649"/>
              <a:ext cx="171825" cy="1718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1317303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2" y="623684"/>
            <a:ext cx="1110532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Look at these /</a:t>
            </a:r>
            <a:r>
              <a:rPr lang="en-GB" sz="3000" dirty="0" err="1">
                <a:latin typeface="Comic Sans MS" panose="030F0702030302020204" pitchFamily="66" charset="0"/>
              </a:rPr>
              <a:t>ea</a:t>
            </a:r>
            <a:r>
              <a:rPr lang="en-GB" sz="3000" dirty="0">
                <a:latin typeface="Comic Sans MS" panose="030F0702030302020204" pitchFamily="66" charset="0"/>
              </a:rPr>
              <a:t>/ words carefully. Now ask an adult to read them to you. Can you spell them without looking?</a:t>
            </a:r>
          </a:p>
          <a:p>
            <a:pPr algn="ctr">
              <a:spcAft>
                <a:spcPts val="0"/>
              </a:spcAft>
            </a:pPr>
            <a:endParaRPr lang="en-GB" sz="3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seat       beat       read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69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ea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treat     meat     steamy</a:t>
            </a:r>
          </a:p>
        </p:txBody>
      </p:sp>
    </p:spTree>
    <p:extLst>
      <p:ext uri="{BB962C8B-B14F-4D97-AF65-F5344CB8AC3E}">
        <p14:creationId xmlns:p14="http://schemas.microsoft.com/office/powerpoint/2010/main" val="179955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63825" y="981951"/>
            <a:ext cx="1126434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b="1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000" dirty="0">
                <a:latin typeface="Comic Sans MS" panose="030F0702030302020204" pitchFamily="66" charset="0"/>
              </a:rPr>
              <a:t>Ask an adult to sneak a peek at the words under the blue boxes, then tell you what they are. Can you spell them before they countdown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repeat     heat     least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499A-FF54-4BEB-B941-3572F8B236AA}"/>
              </a:ext>
            </a:extLst>
          </p:cNvPr>
          <p:cNvSpPr/>
          <p:nvPr/>
        </p:nvSpPr>
        <p:spPr>
          <a:xfrm>
            <a:off x="4764158" y="427989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EA5726-A2FA-49A9-815C-BFEF670E3C4B}"/>
              </a:ext>
            </a:extLst>
          </p:cNvPr>
          <p:cNvSpPr/>
          <p:nvPr/>
        </p:nvSpPr>
        <p:spPr>
          <a:xfrm>
            <a:off x="8401871" y="427989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01126-A73B-444B-A2AD-5B87D918DC83}"/>
              </a:ext>
            </a:extLst>
          </p:cNvPr>
          <p:cNvSpPr/>
          <p:nvPr/>
        </p:nvSpPr>
        <p:spPr>
          <a:xfrm>
            <a:off x="1252328" y="427989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770744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Write this sentence independently.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Tom eats peas with his meat.</a:t>
            </a:r>
          </a:p>
        </p:txBody>
      </p:sp>
    </p:spTree>
    <p:extLst>
      <p:ext uri="{BB962C8B-B14F-4D97-AF65-F5344CB8AC3E}">
        <p14:creationId xmlns:p14="http://schemas.microsoft.com/office/powerpoint/2010/main" val="1051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It usually comes at the end of a word.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A88243-0817-41D8-BC89-B3DB76C901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70" t="21629" r="58695" b="55219"/>
          <a:stretch/>
        </p:blipFill>
        <p:spPr>
          <a:xfrm>
            <a:off x="4465982" y="1633829"/>
            <a:ext cx="3074506" cy="30938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0296A1-F980-435A-BFE9-A3CB086B3F77}"/>
              </a:ext>
            </a:extLst>
          </p:cNvPr>
          <p:cNvSpPr/>
          <p:nvPr/>
        </p:nvSpPr>
        <p:spPr>
          <a:xfrm>
            <a:off x="2955232" y="37370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639631-C1DC-465E-9352-287112C2E0F6}"/>
              </a:ext>
            </a:extLst>
          </p:cNvPr>
          <p:cNvSpPr/>
          <p:nvPr/>
        </p:nvSpPr>
        <p:spPr>
          <a:xfrm>
            <a:off x="5015439" y="4910622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latin typeface="Comic Sans MS" panose="030F0702030302020204" pitchFamily="66" charset="0"/>
              </a:rPr>
              <a:t>Example: tray, play, way</a:t>
            </a: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636103" y="679968"/>
            <a:ext cx="110523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How else can you spell it?</a:t>
            </a:r>
          </a:p>
          <a:p>
            <a:pPr algn="ctr">
              <a:spcAft>
                <a:spcPts val="0"/>
              </a:spcAft>
            </a:pPr>
            <a:endParaRPr lang="en-GB" sz="4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0000" b="1" dirty="0">
                <a:latin typeface="Comic Sans MS" panose="030F0702030302020204" pitchFamily="66" charset="0"/>
              </a:rPr>
              <a:t>ai</a:t>
            </a:r>
          </a:p>
          <a:p>
            <a:pPr algn="ctr">
              <a:spcAft>
                <a:spcPts val="0"/>
              </a:spcAft>
            </a:pPr>
            <a:endParaRPr lang="en-GB" sz="4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b="1" dirty="0">
                <a:effectLst/>
                <a:latin typeface="Comic Sans MS" panose="030F0702030302020204" pitchFamily="66" charset="0"/>
              </a:rPr>
              <a:t>This spelling is us</a:t>
            </a:r>
            <a:r>
              <a:rPr lang="en-GB" sz="3200" b="1" dirty="0">
                <a:latin typeface="Comic Sans MS" panose="030F0702030302020204" pitchFamily="66" charset="0"/>
              </a:rPr>
              <a:t>ually found in the middle of a word.</a:t>
            </a:r>
            <a:endParaRPr lang="en-KY" sz="32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1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477079"/>
            <a:ext cx="119799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read these /ay/ words?</a:t>
            </a:r>
          </a:p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Use the red sound buttons to help you.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day          play          may</a:t>
            </a:r>
          </a:p>
          <a:p>
            <a:pPr algn="ctr">
              <a:spcAft>
                <a:spcPts val="0"/>
              </a:spcAft>
            </a:pPr>
            <a:endParaRPr lang="en-GB" sz="7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spray          stray          delay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E982A0-DCBB-4989-BE1E-925017135AC2}"/>
              </a:ext>
            </a:extLst>
          </p:cNvPr>
          <p:cNvGrpSpPr/>
          <p:nvPr/>
        </p:nvGrpSpPr>
        <p:grpSpPr>
          <a:xfrm>
            <a:off x="1524000" y="3551584"/>
            <a:ext cx="1086678" cy="159026"/>
            <a:chOff x="1524000" y="3551584"/>
            <a:chExt cx="1086678" cy="15902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3F2F786-3AA8-405C-A593-A9C60B0A41B7}"/>
                </a:ext>
              </a:extLst>
            </p:cNvPr>
            <p:cNvSpPr/>
            <p:nvPr/>
          </p:nvSpPr>
          <p:spPr>
            <a:xfrm>
              <a:off x="1524000" y="3551584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9B746D4-3285-4154-9A25-75ED6DE88BED}"/>
                </a:ext>
              </a:extLst>
            </p:cNvPr>
            <p:cNvSpPr/>
            <p:nvPr/>
          </p:nvSpPr>
          <p:spPr>
            <a:xfrm>
              <a:off x="1901686" y="3558212"/>
              <a:ext cx="708992" cy="1523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6F5E81-FA28-48F9-9F55-0447B379D16C}"/>
              </a:ext>
            </a:extLst>
          </p:cNvPr>
          <p:cNvGrpSpPr/>
          <p:nvPr/>
        </p:nvGrpSpPr>
        <p:grpSpPr>
          <a:xfrm>
            <a:off x="5347251" y="3644349"/>
            <a:ext cx="1355034" cy="165654"/>
            <a:chOff x="5347251" y="3644349"/>
            <a:chExt cx="1355034" cy="16565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D36F35B-653C-429C-91CD-59CB4C135F4E}"/>
                </a:ext>
              </a:extLst>
            </p:cNvPr>
            <p:cNvSpPr/>
            <p:nvPr/>
          </p:nvSpPr>
          <p:spPr>
            <a:xfrm>
              <a:off x="5347251" y="3644349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485BC06-087C-4E62-86AE-10358E75F926}"/>
                </a:ext>
              </a:extLst>
            </p:cNvPr>
            <p:cNvSpPr/>
            <p:nvPr/>
          </p:nvSpPr>
          <p:spPr>
            <a:xfrm>
              <a:off x="5993293" y="3650977"/>
              <a:ext cx="708992" cy="1523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318F49D-02C5-4B8B-9AAF-BDDC86EE668F}"/>
                </a:ext>
              </a:extLst>
            </p:cNvPr>
            <p:cNvSpPr/>
            <p:nvPr/>
          </p:nvSpPr>
          <p:spPr>
            <a:xfrm>
              <a:off x="5711684" y="3650977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B4977F-17A5-47D6-9C22-64FB344C2B86}"/>
              </a:ext>
            </a:extLst>
          </p:cNvPr>
          <p:cNvGrpSpPr/>
          <p:nvPr/>
        </p:nvGrpSpPr>
        <p:grpSpPr>
          <a:xfrm>
            <a:off x="9581322" y="3644349"/>
            <a:ext cx="1086678" cy="159026"/>
            <a:chOff x="1524000" y="3551584"/>
            <a:chExt cx="1086678" cy="15902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42242B9-AE22-4935-8A46-1D3D32ECAEFC}"/>
                </a:ext>
              </a:extLst>
            </p:cNvPr>
            <p:cNvSpPr/>
            <p:nvPr/>
          </p:nvSpPr>
          <p:spPr>
            <a:xfrm>
              <a:off x="1524000" y="3551584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00747F6-0DC7-4BA3-A9DA-8D2AFEE94048}"/>
                </a:ext>
              </a:extLst>
            </p:cNvPr>
            <p:cNvSpPr/>
            <p:nvPr/>
          </p:nvSpPr>
          <p:spPr>
            <a:xfrm>
              <a:off x="1901686" y="3558212"/>
              <a:ext cx="708992" cy="1523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7B75C5-52DE-4D2C-BA0D-C83CB17B944A}"/>
              </a:ext>
            </a:extLst>
          </p:cNvPr>
          <p:cNvGrpSpPr/>
          <p:nvPr/>
        </p:nvGrpSpPr>
        <p:grpSpPr>
          <a:xfrm>
            <a:off x="546652" y="5797829"/>
            <a:ext cx="1964634" cy="198784"/>
            <a:chOff x="546652" y="5797829"/>
            <a:chExt cx="1964634" cy="19878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960C2B7-9783-44A1-BB63-92DA331F74D1}"/>
                </a:ext>
              </a:extLst>
            </p:cNvPr>
            <p:cNvSpPr/>
            <p:nvPr/>
          </p:nvSpPr>
          <p:spPr>
            <a:xfrm>
              <a:off x="546652" y="5811079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1FA3879-0A10-4C60-866E-2D523CB11CA7}"/>
                </a:ext>
              </a:extLst>
            </p:cNvPr>
            <p:cNvSpPr/>
            <p:nvPr/>
          </p:nvSpPr>
          <p:spPr>
            <a:xfrm>
              <a:off x="1802294" y="5797829"/>
              <a:ext cx="708992" cy="1523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CC1DC49-5506-4024-9F5F-ECD1B7BE91D9}"/>
                </a:ext>
              </a:extLst>
            </p:cNvPr>
            <p:cNvSpPr/>
            <p:nvPr/>
          </p:nvSpPr>
          <p:spPr>
            <a:xfrm>
              <a:off x="911085" y="5817707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81B6AB6-E2B1-498F-863F-64745AC04967}"/>
                </a:ext>
              </a:extLst>
            </p:cNvPr>
            <p:cNvSpPr/>
            <p:nvPr/>
          </p:nvSpPr>
          <p:spPr>
            <a:xfrm>
              <a:off x="1408039" y="5837587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ACCC0C-F1CC-4357-A140-7F9E61814D79}"/>
              </a:ext>
            </a:extLst>
          </p:cNvPr>
          <p:cNvGrpSpPr/>
          <p:nvPr/>
        </p:nvGrpSpPr>
        <p:grpSpPr>
          <a:xfrm>
            <a:off x="5113683" y="5738195"/>
            <a:ext cx="1964634" cy="198784"/>
            <a:chOff x="546652" y="5797829"/>
            <a:chExt cx="1964634" cy="19878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632C7F1-AAB3-4B2D-90C8-FDEDE4563DAB}"/>
                </a:ext>
              </a:extLst>
            </p:cNvPr>
            <p:cNvSpPr/>
            <p:nvPr/>
          </p:nvSpPr>
          <p:spPr>
            <a:xfrm>
              <a:off x="546652" y="5811079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AE36904-2920-4AB9-A3F0-A09C4B2E6582}"/>
                </a:ext>
              </a:extLst>
            </p:cNvPr>
            <p:cNvSpPr/>
            <p:nvPr/>
          </p:nvSpPr>
          <p:spPr>
            <a:xfrm>
              <a:off x="1802294" y="5797829"/>
              <a:ext cx="708992" cy="1523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6EC7FEF-8822-4A3F-9730-D2C9B88426FD}"/>
                </a:ext>
              </a:extLst>
            </p:cNvPr>
            <p:cNvSpPr/>
            <p:nvPr/>
          </p:nvSpPr>
          <p:spPr>
            <a:xfrm>
              <a:off x="911085" y="5817707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258F68E-5304-4545-893F-DF1EB1B06768}"/>
                </a:ext>
              </a:extLst>
            </p:cNvPr>
            <p:cNvSpPr/>
            <p:nvPr/>
          </p:nvSpPr>
          <p:spPr>
            <a:xfrm>
              <a:off x="1408039" y="5837587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2D838CB-D3C9-46FB-9452-FFA2EF723950}"/>
              </a:ext>
            </a:extLst>
          </p:cNvPr>
          <p:cNvGrpSpPr/>
          <p:nvPr/>
        </p:nvGrpSpPr>
        <p:grpSpPr>
          <a:xfrm>
            <a:off x="9848021" y="5638803"/>
            <a:ext cx="1832114" cy="185532"/>
            <a:chOff x="9848021" y="5638803"/>
            <a:chExt cx="1832114" cy="18553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23EE3F0-7F66-47EA-A45E-5E02C54D5F9C}"/>
                </a:ext>
              </a:extLst>
            </p:cNvPr>
            <p:cNvSpPr/>
            <p:nvPr/>
          </p:nvSpPr>
          <p:spPr>
            <a:xfrm>
              <a:off x="9848021" y="5652053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586E933-C613-4EEE-827A-E6C87BCD8802}"/>
                </a:ext>
              </a:extLst>
            </p:cNvPr>
            <p:cNvSpPr/>
            <p:nvPr/>
          </p:nvSpPr>
          <p:spPr>
            <a:xfrm>
              <a:off x="10971143" y="5638803"/>
              <a:ext cx="708992" cy="1523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A769060-D65F-44E6-B207-B60B07E86116}"/>
                </a:ext>
              </a:extLst>
            </p:cNvPr>
            <p:cNvSpPr/>
            <p:nvPr/>
          </p:nvSpPr>
          <p:spPr>
            <a:xfrm>
              <a:off x="10344974" y="5658681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5B85427-3F22-42C8-A493-A95EBEA3E511}"/>
                </a:ext>
              </a:extLst>
            </p:cNvPr>
            <p:cNvSpPr/>
            <p:nvPr/>
          </p:nvSpPr>
          <p:spPr>
            <a:xfrm>
              <a:off x="10682904" y="5665309"/>
              <a:ext cx="159026" cy="1590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19269" y="371892"/>
            <a:ext cx="1195346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b="1" dirty="0">
                <a:latin typeface="Comic Sans MS" panose="030F0702030302020204" pitchFamily="66" charset="0"/>
              </a:rPr>
              <a:t>Look at these /ay/ words carefully. Now ask an adult to read them to you. Can you spell them without looking?</a:t>
            </a:r>
          </a:p>
          <a:p>
            <a:pPr algn="ctr">
              <a:spcAft>
                <a:spcPts val="0"/>
              </a:spcAft>
            </a:pPr>
            <a:r>
              <a:rPr lang="en-GB" sz="3000" b="1" dirty="0">
                <a:latin typeface="Comic Sans MS" panose="030F0702030302020204" pitchFamily="66" charset="0"/>
              </a:rPr>
              <a:t>Remember to use your sound buttons if you need them!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tray     clay     </a:t>
            </a: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c</a:t>
            </a:r>
            <a:r>
              <a:rPr lang="en-GB" sz="66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rayon</a:t>
            </a: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pray     stay    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4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 question below?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EFD5ED-C6C7-4524-9E85-D624BC8BB95F}"/>
              </a:ext>
            </a:extLst>
          </p:cNvPr>
          <p:cNvSpPr/>
          <p:nvPr/>
        </p:nvSpPr>
        <p:spPr>
          <a:xfrm>
            <a:off x="212036" y="2816086"/>
            <a:ext cx="11979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9600" dirty="0">
                <a:latin typeface="Comic Sans MS" panose="030F0702030302020204" pitchFamily="66" charset="0"/>
              </a:rPr>
              <a:t>Can I stay and play?</a:t>
            </a:r>
          </a:p>
        </p:txBody>
      </p:sp>
    </p:spTree>
    <p:extLst>
      <p:ext uri="{BB962C8B-B14F-4D97-AF65-F5344CB8AC3E}">
        <p14:creationId xmlns:p14="http://schemas.microsoft.com/office/powerpoint/2010/main" val="63509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646</Words>
  <Application>Microsoft Office PowerPoint</Application>
  <PresentationFormat>Widescreen</PresentationFormat>
  <Paragraphs>186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Comic Sans MS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15</cp:revision>
  <dcterms:created xsi:type="dcterms:W3CDTF">2020-03-22T19:06:16Z</dcterms:created>
  <dcterms:modified xsi:type="dcterms:W3CDTF">2020-04-27T02:19:49Z</dcterms:modified>
</cp:coreProperties>
</file>