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1" r:id="rId3"/>
    <p:sldId id="432" r:id="rId4"/>
    <p:sldId id="433" r:id="rId5"/>
    <p:sldId id="434" r:id="rId6"/>
    <p:sldId id="454" r:id="rId7"/>
    <p:sldId id="436" r:id="rId8"/>
    <p:sldId id="288" r:id="rId9"/>
    <p:sldId id="455" r:id="rId10"/>
    <p:sldId id="287" r:id="rId11"/>
    <p:sldId id="456" r:id="rId12"/>
    <p:sldId id="457" r:id="rId13"/>
    <p:sldId id="283" r:id="rId14"/>
    <p:sldId id="458" r:id="rId15"/>
    <p:sldId id="296" r:id="rId16"/>
    <p:sldId id="438" r:id="rId17"/>
    <p:sldId id="389" r:id="rId18"/>
    <p:sldId id="319" r:id="rId19"/>
    <p:sldId id="459" r:id="rId20"/>
    <p:sldId id="460" r:id="rId21"/>
    <p:sldId id="462" r:id="rId22"/>
    <p:sldId id="461" r:id="rId23"/>
    <p:sldId id="463" r:id="rId24"/>
    <p:sldId id="464" r:id="rId25"/>
    <p:sldId id="465" r:id="rId26"/>
    <p:sldId id="443" r:id="rId27"/>
    <p:sldId id="349" r:id="rId28"/>
    <p:sldId id="348" r:id="rId29"/>
    <p:sldId id="466" r:id="rId30"/>
    <p:sldId id="467" r:id="rId31"/>
    <p:sldId id="468" r:id="rId32"/>
    <p:sldId id="469" r:id="rId33"/>
    <p:sldId id="470" r:id="rId34"/>
    <p:sldId id="471" r:id="rId35"/>
    <p:sldId id="472" r:id="rId36"/>
    <p:sldId id="473" r:id="rId37"/>
    <p:sldId id="377" r:id="rId38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Wade" initials="HW" lastIdx="1" clrIdx="0">
    <p:extLst>
      <p:ext uri="{19B8F6BF-5375-455C-9EA6-DF929625EA0E}">
        <p15:presenceInfo xmlns:p15="http://schemas.microsoft.com/office/powerpoint/2012/main" userId="S::hwade@fbcs.edu.ky::e0da5f96-2f74-4c77-ba25-da6e3fe201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99"/>
    <a:srgbClr val="FFCCFF"/>
    <a:srgbClr val="CCE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342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07/05/2020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07/05/2020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07/05/2020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07/05/2020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07/05/2020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dfreephotos.com/vector-images/chronometer-vector-clipart.png.ph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dfreephotos.com/vector-images/chronometer-vector-clipart.png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dfreephotos.com/vector-images/chronometer-vector-clipart.png.ph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freephotos.com/vector-images/chronometer-vector-clipart.png.php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dfreephotos.com/vector-images/chronometer-vector-clipart.png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freephotos.com/vector-images/chronometer-vector-clipart.png.php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Monday May 11,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Tuesday May 12,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3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Log in to Phonics Play: </a:t>
            </a:r>
            <a:r>
              <a:rPr lang="en-US" sz="20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Username: march20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861320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87D624-BB12-46BA-AFC8-409B70C58219}"/>
              </a:ext>
            </a:extLst>
          </p:cNvPr>
          <p:cNvGrpSpPr/>
          <p:nvPr/>
        </p:nvGrpSpPr>
        <p:grpSpPr>
          <a:xfrm>
            <a:off x="7644116" y="1464338"/>
            <a:ext cx="4219556" cy="1109194"/>
            <a:chOff x="7644116" y="1464338"/>
            <a:chExt cx="4219556" cy="110919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AF95232-5009-4742-97FA-054DA78A9BC0}"/>
                </a:ext>
              </a:extLst>
            </p:cNvPr>
            <p:cNvSpPr txBox="1"/>
            <p:nvPr/>
          </p:nvSpPr>
          <p:spPr>
            <a:xfrm>
              <a:off x="7644116" y="1637381"/>
              <a:ext cx="31407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Track your progress. What’s your fastest time this week?</a:t>
              </a:r>
              <a:endParaRPr lang="en-KY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242993-A253-4F4B-B9D0-87AA088F7A6E}"/>
                </a:ext>
              </a:extLst>
            </p:cNvPr>
            <p:cNvSpPr/>
            <p:nvPr/>
          </p:nvSpPr>
          <p:spPr>
            <a:xfrm>
              <a:off x="7644116" y="1557869"/>
              <a:ext cx="2878110" cy="101566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pic>
          <p:nvPicPr>
            <p:cNvPr id="16" name="Picture 15" descr="A picture containing device, gauge&#10;&#10;Description automatically generated">
              <a:extLst>
                <a:ext uri="{FF2B5EF4-FFF2-40B4-BE49-F238E27FC236}">
                  <a16:creationId xmlns:a16="http://schemas.microsoft.com/office/drawing/2014/main" id="{A3325F36-B4E0-4A30-B107-DEEC923107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t="15928" r="9853" b="12884"/>
            <a:stretch/>
          </p:blipFill>
          <p:spPr>
            <a:xfrm rot="2569248">
              <a:off x="10658243" y="1464338"/>
              <a:ext cx="1205429" cy="8550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0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Short and Long Sounds: remember some spellings can sound different but look the same.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930BCD-E1D9-4E63-B1D0-95E4257DA4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37288" r="50000" b="20566"/>
          <a:stretch/>
        </p:blipFill>
        <p:spPr>
          <a:xfrm>
            <a:off x="724453" y="2346187"/>
            <a:ext cx="2955236" cy="2888973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6C751AF-588C-452C-B845-DBA34B14D144}"/>
              </a:ext>
            </a:extLst>
          </p:cNvPr>
          <p:cNvGraphicFramePr>
            <a:graphicFrameLocks noGrp="1"/>
          </p:cNvGraphicFramePr>
          <p:nvPr/>
        </p:nvGraphicFramePr>
        <p:xfrm>
          <a:off x="4784033" y="2346187"/>
          <a:ext cx="6683514" cy="288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1757">
                  <a:extLst>
                    <a:ext uri="{9D8B030D-6E8A-4147-A177-3AD203B41FA5}">
                      <a16:colId xmlns:a16="http://schemas.microsoft.com/office/drawing/2014/main" val="3522186212"/>
                    </a:ext>
                  </a:extLst>
                </a:gridCol>
                <a:gridCol w="3341757">
                  <a:extLst>
                    <a:ext uri="{9D8B030D-6E8A-4147-A177-3AD203B41FA5}">
                      <a16:colId xmlns:a16="http://schemas.microsoft.com/office/drawing/2014/main" val="2992897844"/>
                    </a:ext>
                  </a:extLst>
                </a:gridCol>
              </a:tblGrid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Short /</a:t>
                      </a:r>
                      <a:r>
                        <a:rPr lang="en-US" sz="300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3000" dirty="0">
                          <a:latin typeface="Comic Sans MS" panose="030F0702030302020204" pitchFamily="66" charset="0"/>
                        </a:rPr>
                        <a:t>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Long /</a:t>
                      </a:r>
                      <a:r>
                        <a:rPr lang="en-US" sz="300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3000" dirty="0">
                          <a:latin typeface="Comic Sans MS" panose="030F0702030302020204" pitchFamily="66" charset="0"/>
                        </a:rPr>
                        <a:t>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075538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fin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find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4209561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tin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mind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083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26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59028" y="204955"/>
            <a:ext cx="1197996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Polysyllabic words: A polysyllabic word has more than one syllable in it. A syllable is a part of a word that contains sounds (phonemes).</a:t>
            </a: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Count how many syllables (phonemes) there are in these words.</a:t>
            </a: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childish     reminded     grinding</a:t>
            </a:r>
          </a:p>
        </p:txBody>
      </p:sp>
    </p:spTree>
    <p:extLst>
      <p:ext uri="{BB962C8B-B14F-4D97-AF65-F5344CB8AC3E}">
        <p14:creationId xmlns:p14="http://schemas.microsoft.com/office/powerpoint/2010/main" val="413004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59028" y="204955"/>
            <a:ext cx="1197996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Polysyllabic words: A polysyllabic word has more than one syllable in it. A syllable is a part of a word that contains sounds (phonemes).</a:t>
            </a: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Spell these polysyllabic words:</a:t>
            </a: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 err="1">
                <a:latin typeface="Comic Sans MS" panose="030F0702030302020204" pitchFamily="66" charset="0"/>
              </a:rPr>
              <a:t>mindmap</a:t>
            </a:r>
            <a:r>
              <a:rPr lang="en-GB" sz="6000" dirty="0">
                <a:latin typeface="Comic Sans MS" panose="030F0702030302020204" pitchFamily="66" charset="0"/>
              </a:rPr>
              <a:t>          sticker</a:t>
            </a:r>
          </a:p>
        </p:txBody>
      </p:sp>
    </p:spTree>
    <p:extLst>
      <p:ext uri="{BB962C8B-B14F-4D97-AF65-F5344CB8AC3E}">
        <p14:creationId xmlns:p14="http://schemas.microsoft.com/office/powerpoint/2010/main" val="216486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words?</a:t>
            </a:r>
          </a:p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How many syllables do they have?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water     day     where</a:t>
            </a:r>
          </a:p>
        </p:txBody>
      </p:sp>
    </p:spTree>
    <p:extLst>
      <p:ext uri="{BB962C8B-B14F-4D97-AF65-F5344CB8AC3E}">
        <p14:creationId xmlns:p14="http://schemas.microsoft.com/office/powerpoint/2010/main" val="3778734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344557" y="543339"/>
            <a:ext cx="115028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Write </a:t>
            </a: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his sen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ence: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He reminded me about the stickers.</a:t>
            </a:r>
          </a:p>
        </p:txBody>
      </p:sp>
    </p:spTree>
    <p:extLst>
      <p:ext uri="{BB962C8B-B14F-4D97-AF65-F5344CB8AC3E}">
        <p14:creationId xmlns:p14="http://schemas.microsoft.com/office/powerpoint/2010/main" val="1858155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5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May 13,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901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Log in to Phonics Play: </a:t>
            </a:r>
            <a:r>
              <a:rPr lang="en-US" sz="20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Username: march20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861320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B06E29-48AB-482D-A05D-104501E022A3}"/>
              </a:ext>
            </a:extLst>
          </p:cNvPr>
          <p:cNvGrpSpPr/>
          <p:nvPr/>
        </p:nvGrpSpPr>
        <p:grpSpPr>
          <a:xfrm>
            <a:off x="7644116" y="1464338"/>
            <a:ext cx="4219556" cy="1109194"/>
            <a:chOff x="7644116" y="1464338"/>
            <a:chExt cx="4219556" cy="110919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8514BA3-C1A3-441D-867D-87081FC48630}"/>
                </a:ext>
              </a:extLst>
            </p:cNvPr>
            <p:cNvSpPr txBox="1"/>
            <p:nvPr/>
          </p:nvSpPr>
          <p:spPr>
            <a:xfrm>
              <a:off x="7644116" y="1637381"/>
              <a:ext cx="31407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Track your progress. What’s your fastest time this week?</a:t>
              </a:r>
              <a:endParaRPr lang="en-KY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E9EBBDA-D913-464C-A17D-4201137BC358}"/>
                </a:ext>
              </a:extLst>
            </p:cNvPr>
            <p:cNvSpPr/>
            <p:nvPr/>
          </p:nvSpPr>
          <p:spPr>
            <a:xfrm>
              <a:off x="7644116" y="1557869"/>
              <a:ext cx="2878110" cy="101566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pic>
          <p:nvPicPr>
            <p:cNvPr id="16" name="Picture 15" descr="A picture containing device, gauge&#10;&#10;Description automatically generated">
              <a:extLst>
                <a:ext uri="{FF2B5EF4-FFF2-40B4-BE49-F238E27FC236}">
                  <a16:creationId xmlns:a16="http://schemas.microsoft.com/office/drawing/2014/main" id="{48FD081E-2FB9-4D15-BC76-DDCD56CDC7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t="15928" r="9853" b="12884"/>
            <a:stretch/>
          </p:blipFill>
          <p:spPr>
            <a:xfrm rot="2569248">
              <a:off x="10658243" y="1464338"/>
              <a:ext cx="1205429" cy="8550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979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861320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1CEF2-17E3-4D18-B3A6-4E3FB96DF346}"/>
              </a:ext>
            </a:extLst>
          </p:cNvPr>
          <p:cNvSpPr/>
          <p:nvPr/>
        </p:nvSpPr>
        <p:spPr>
          <a:xfrm>
            <a:off x="450574" y="428178"/>
            <a:ext cx="11304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Log in to Phonics Play: </a:t>
            </a:r>
            <a:r>
              <a:rPr lang="en-US" sz="20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Username: march20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7834AD4-2EA9-4214-848E-E0B3BAD221C3}"/>
              </a:ext>
            </a:extLst>
          </p:cNvPr>
          <p:cNvGrpSpPr/>
          <p:nvPr/>
        </p:nvGrpSpPr>
        <p:grpSpPr>
          <a:xfrm>
            <a:off x="7644116" y="1464338"/>
            <a:ext cx="4219556" cy="1109194"/>
            <a:chOff x="7644116" y="1464338"/>
            <a:chExt cx="4219556" cy="110919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EB246E-B7EA-47B4-8425-3CA6263F2BBD}"/>
                </a:ext>
              </a:extLst>
            </p:cNvPr>
            <p:cNvSpPr txBox="1"/>
            <p:nvPr/>
          </p:nvSpPr>
          <p:spPr>
            <a:xfrm>
              <a:off x="7644116" y="1637381"/>
              <a:ext cx="31407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Track your progress. What’s your fastest time this week?</a:t>
              </a:r>
              <a:endParaRPr lang="en-KY" dirty="0">
                <a:latin typeface="Comic Sans MS" panose="030F0702030302020204" pitchFamily="66" charset="0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29185FA-822F-41FE-A839-EC3E37881D4C}"/>
                </a:ext>
              </a:extLst>
            </p:cNvPr>
            <p:cNvSpPr/>
            <p:nvPr/>
          </p:nvSpPr>
          <p:spPr>
            <a:xfrm>
              <a:off x="7644116" y="1557869"/>
              <a:ext cx="2878110" cy="101566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pic>
          <p:nvPicPr>
            <p:cNvPr id="11" name="Picture 10" descr="A picture containing device, gauge&#10;&#10;Description automatically generated">
              <a:extLst>
                <a:ext uri="{FF2B5EF4-FFF2-40B4-BE49-F238E27FC236}">
                  <a16:creationId xmlns:a16="http://schemas.microsoft.com/office/drawing/2014/main" id="{0C2709FB-B554-42DB-84C2-D1B0FEDD47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t="15928" r="9853" b="12884"/>
            <a:stretch/>
          </p:blipFill>
          <p:spPr>
            <a:xfrm rot="2569248">
              <a:off x="10658243" y="1464338"/>
              <a:ext cx="1205429" cy="8550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and spell this tricky word?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3704524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Short and Long Sounds: remember some spellings can sound different but look the same.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6C751AF-588C-452C-B845-DBA34B14D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662452"/>
              </p:ext>
            </p:extLst>
          </p:nvPr>
        </p:nvGraphicFramePr>
        <p:xfrm>
          <a:off x="4784033" y="2346187"/>
          <a:ext cx="6683514" cy="288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1757">
                  <a:extLst>
                    <a:ext uri="{9D8B030D-6E8A-4147-A177-3AD203B41FA5}">
                      <a16:colId xmlns:a16="http://schemas.microsoft.com/office/drawing/2014/main" val="3522186212"/>
                    </a:ext>
                  </a:extLst>
                </a:gridCol>
                <a:gridCol w="3341757">
                  <a:extLst>
                    <a:ext uri="{9D8B030D-6E8A-4147-A177-3AD203B41FA5}">
                      <a16:colId xmlns:a16="http://schemas.microsoft.com/office/drawing/2014/main" val="2992897844"/>
                    </a:ext>
                  </a:extLst>
                </a:gridCol>
              </a:tblGrid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Short /o/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Long //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075538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hot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no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4209561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lot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open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08348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ABA0947-037C-42B4-BA1D-BD067379A2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9555" r="26413" b="28299"/>
          <a:stretch/>
        </p:blipFill>
        <p:spPr>
          <a:xfrm>
            <a:off x="848139" y="2346187"/>
            <a:ext cx="2875722" cy="288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93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106020" y="1278381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spell these /o/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cold       not       both</a:t>
            </a:r>
          </a:p>
        </p:txBody>
      </p:sp>
    </p:spTree>
    <p:extLst>
      <p:ext uri="{BB962C8B-B14F-4D97-AF65-F5344CB8AC3E}">
        <p14:creationId xmlns:p14="http://schemas.microsoft.com/office/powerpoint/2010/main" val="20698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92764" y="986833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water       day       where</a:t>
            </a:r>
          </a:p>
        </p:txBody>
      </p:sp>
    </p:spTree>
    <p:extLst>
      <p:ext uri="{BB962C8B-B14F-4D97-AF65-F5344CB8AC3E}">
        <p14:creationId xmlns:p14="http://schemas.microsoft.com/office/powerpoint/2010/main" val="3551140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106018" y="721789"/>
            <a:ext cx="1197996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Spelling countdown: Ask an adult to tell you the words below. Can you write all three before they count from 10 to 0?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go      so      don’t</a:t>
            </a:r>
          </a:p>
        </p:txBody>
      </p:sp>
    </p:spTree>
    <p:extLst>
      <p:ext uri="{BB962C8B-B14F-4D97-AF65-F5344CB8AC3E}">
        <p14:creationId xmlns:p14="http://schemas.microsoft.com/office/powerpoint/2010/main" val="3624329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106018" y="721789"/>
            <a:ext cx="1197996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Quick write: How quickly can you write these /o/ words without looking?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got      old      hold</a:t>
            </a:r>
          </a:p>
        </p:txBody>
      </p:sp>
      <p:pic>
        <p:nvPicPr>
          <p:cNvPr id="12" name="Picture 11" descr="A picture containing device, gauge&#10;&#10;Description automatically generated">
            <a:extLst>
              <a:ext uri="{FF2B5EF4-FFF2-40B4-BE49-F238E27FC236}">
                <a16:creationId xmlns:a16="http://schemas.microsoft.com/office/drawing/2014/main" id="{C2E73CEB-AAC8-4D52-9B40-7CAF5D2327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928" r="9853" b="12884"/>
          <a:stretch/>
        </p:blipFill>
        <p:spPr>
          <a:xfrm rot="2569248">
            <a:off x="10578730" y="5558801"/>
            <a:ext cx="1205429" cy="85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3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this sentence: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Don’t go to the open door.</a:t>
            </a:r>
          </a:p>
        </p:txBody>
      </p:sp>
    </p:spTree>
    <p:extLst>
      <p:ext uri="{BB962C8B-B14F-4D97-AF65-F5344CB8AC3E}">
        <p14:creationId xmlns:p14="http://schemas.microsoft.com/office/powerpoint/2010/main" val="3757605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May 14,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4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730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Log in to Phonics Play: </a:t>
            </a:r>
            <a:r>
              <a:rPr lang="en-US" sz="20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Username: march20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861320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7FB92FB-C4BA-4CB4-AEE2-EA2F19D80EA0}"/>
              </a:ext>
            </a:extLst>
          </p:cNvPr>
          <p:cNvGrpSpPr/>
          <p:nvPr/>
        </p:nvGrpSpPr>
        <p:grpSpPr>
          <a:xfrm>
            <a:off x="7644116" y="1464338"/>
            <a:ext cx="4219556" cy="1109194"/>
            <a:chOff x="7644116" y="1464338"/>
            <a:chExt cx="4219556" cy="110919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44987A6-A839-455C-A48F-3E8741AEB2E9}"/>
                </a:ext>
              </a:extLst>
            </p:cNvPr>
            <p:cNvSpPr txBox="1"/>
            <p:nvPr/>
          </p:nvSpPr>
          <p:spPr>
            <a:xfrm>
              <a:off x="7644116" y="1637381"/>
              <a:ext cx="314076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Track your progress. What’s your fastest time this week?</a:t>
              </a:r>
              <a:endParaRPr lang="en-KY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066C3DC-ECE0-4DEA-8F4C-760DF7BE4431}"/>
                </a:ext>
              </a:extLst>
            </p:cNvPr>
            <p:cNvSpPr/>
            <p:nvPr/>
          </p:nvSpPr>
          <p:spPr>
            <a:xfrm>
              <a:off x="7644116" y="1557869"/>
              <a:ext cx="2878110" cy="101566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pic>
          <p:nvPicPr>
            <p:cNvPr id="16" name="Picture 15" descr="A picture containing device, gauge&#10;&#10;Description automatically generated">
              <a:extLst>
                <a:ext uri="{FF2B5EF4-FFF2-40B4-BE49-F238E27FC236}">
                  <a16:creationId xmlns:a16="http://schemas.microsoft.com/office/drawing/2014/main" id="{B6DA8D33-3694-459C-81AF-B849C4A658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t="15928" r="9853" b="12884"/>
            <a:stretch/>
          </p:blipFill>
          <p:spPr>
            <a:xfrm rot="2569248">
              <a:off x="10658243" y="1464338"/>
              <a:ext cx="1205429" cy="8550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692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Short and Long Sounds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930BCD-E1D9-4E63-B1D0-95E4257DA4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37288" r="50000" b="20566"/>
          <a:stretch/>
        </p:blipFill>
        <p:spPr>
          <a:xfrm>
            <a:off x="724453" y="2346187"/>
            <a:ext cx="2955236" cy="2888973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6C751AF-588C-452C-B845-DBA34B14D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949785"/>
              </p:ext>
            </p:extLst>
          </p:nvPr>
        </p:nvGraphicFramePr>
        <p:xfrm>
          <a:off x="4784033" y="2346187"/>
          <a:ext cx="6683514" cy="288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1757">
                  <a:extLst>
                    <a:ext uri="{9D8B030D-6E8A-4147-A177-3AD203B41FA5}">
                      <a16:colId xmlns:a16="http://schemas.microsoft.com/office/drawing/2014/main" val="3522186212"/>
                    </a:ext>
                  </a:extLst>
                </a:gridCol>
                <a:gridCol w="3341757">
                  <a:extLst>
                    <a:ext uri="{9D8B030D-6E8A-4147-A177-3AD203B41FA5}">
                      <a16:colId xmlns:a16="http://schemas.microsoft.com/office/drawing/2014/main" val="2992897844"/>
                    </a:ext>
                  </a:extLst>
                </a:gridCol>
              </a:tblGrid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Short /</a:t>
                      </a:r>
                      <a:r>
                        <a:rPr lang="en-US" sz="300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3000" dirty="0">
                          <a:latin typeface="Comic Sans MS" panose="030F0702030302020204" pitchFamily="66" charset="0"/>
                        </a:rPr>
                        <a:t>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Long /</a:t>
                      </a:r>
                      <a:r>
                        <a:rPr lang="en-US" sz="3000" dirty="0" err="1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3000" dirty="0">
                          <a:latin typeface="Comic Sans MS" panose="030F0702030302020204" pitchFamily="66" charset="0"/>
                        </a:rPr>
                        <a:t>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075538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fin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find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4209561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tin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mind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083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242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and spell this tricky word?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1433645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Short and Long Sounds: remember some spellings can sound different but look the same.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6C751AF-588C-452C-B845-DBA34B14D144}"/>
              </a:ext>
            </a:extLst>
          </p:cNvPr>
          <p:cNvGraphicFramePr>
            <a:graphicFrameLocks noGrp="1"/>
          </p:cNvGraphicFramePr>
          <p:nvPr/>
        </p:nvGraphicFramePr>
        <p:xfrm>
          <a:off x="4784033" y="2346187"/>
          <a:ext cx="6683514" cy="288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1757">
                  <a:extLst>
                    <a:ext uri="{9D8B030D-6E8A-4147-A177-3AD203B41FA5}">
                      <a16:colId xmlns:a16="http://schemas.microsoft.com/office/drawing/2014/main" val="3522186212"/>
                    </a:ext>
                  </a:extLst>
                </a:gridCol>
                <a:gridCol w="3341757">
                  <a:extLst>
                    <a:ext uri="{9D8B030D-6E8A-4147-A177-3AD203B41FA5}">
                      <a16:colId xmlns:a16="http://schemas.microsoft.com/office/drawing/2014/main" val="2992897844"/>
                    </a:ext>
                  </a:extLst>
                </a:gridCol>
              </a:tblGrid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Short /o/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Long //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075538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hot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no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4209561"/>
                  </a:ext>
                </a:extLst>
              </a:tr>
              <a:tr h="9629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lot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omic Sans MS" panose="030F0702030302020204" pitchFamily="66" charset="0"/>
                        </a:rPr>
                        <a:t>open</a:t>
                      </a:r>
                      <a:endParaRPr lang="en-KY" sz="3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08348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ABA0947-037C-42B4-BA1D-BD067379A2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9555" r="26413" b="28299"/>
          <a:stretch/>
        </p:blipFill>
        <p:spPr>
          <a:xfrm>
            <a:off x="848139" y="2346187"/>
            <a:ext cx="2875722" cy="288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232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59028" y="204955"/>
            <a:ext cx="1197996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Polysyllabic words: A polysyllabic word has more than one syllable in it. A syllable is a part of a word that contains sounds (phonemes).</a:t>
            </a: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Count how many syllables (phonemes) there are in these words.</a:t>
            </a: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oldest     hottest     golden</a:t>
            </a:r>
          </a:p>
        </p:txBody>
      </p:sp>
    </p:spTree>
    <p:extLst>
      <p:ext uri="{BB962C8B-B14F-4D97-AF65-F5344CB8AC3E}">
        <p14:creationId xmlns:p14="http://schemas.microsoft.com/office/powerpoint/2010/main" val="18983264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59028" y="204955"/>
            <a:ext cx="1197996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Challenge Time!</a:t>
            </a:r>
          </a:p>
          <a:p>
            <a:pPr>
              <a:spcAft>
                <a:spcPts val="0"/>
              </a:spcAft>
            </a:pPr>
            <a:endParaRPr lang="en-GB" sz="2600" b="1" u="sng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</a:pPr>
            <a:r>
              <a:rPr lang="en-GB" sz="2600" b="1" u="sng" dirty="0">
                <a:latin typeface="Comic Sans MS" panose="030F0702030302020204" pitchFamily="66" charset="0"/>
              </a:rPr>
              <a:t>Look carefully at each word, can you spell each one individually without looking again? Remember to sound out carefully as you write!</a:t>
            </a: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soldier     mostly     focusing</a:t>
            </a:r>
          </a:p>
        </p:txBody>
      </p:sp>
    </p:spTree>
    <p:extLst>
      <p:ext uri="{BB962C8B-B14F-4D97-AF65-F5344CB8AC3E}">
        <p14:creationId xmlns:p14="http://schemas.microsoft.com/office/powerpoint/2010/main" val="3967814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92764" y="986833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water       day       where</a:t>
            </a:r>
          </a:p>
        </p:txBody>
      </p:sp>
    </p:spTree>
    <p:extLst>
      <p:ext uri="{BB962C8B-B14F-4D97-AF65-F5344CB8AC3E}">
        <p14:creationId xmlns:p14="http://schemas.microsoft.com/office/powerpoint/2010/main" val="2410739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106018" y="788051"/>
            <a:ext cx="119799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Spelling countdown: Ask an adult to read each word (one at a time). Can you spell each one before they count from 10 to 0?</a:t>
            </a: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opening     hottest     golden</a:t>
            </a:r>
          </a:p>
        </p:txBody>
      </p:sp>
    </p:spTree>
    <p:extLst>
      <p:ext uri="{BB962C8B-B14F-4D97-AF65-F5344CB8AC3E}">
        <p14:creationId xmlns:p14="http://schemas.microsoft.com/office/powerpoint/2010/main" val="2982899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Write this question: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Is it hot or cold?</a:t>
            </a:r>
          </a:p>
        </p:txBody>
      </p:sp>
    </p:spTree>
    <p:extLst>
      <p:ext uri="{BB962C8B-B14F-4D97-AF65-F5344CB8AC3E}">
        <p14:creationId xmlns:p14="http://schemas.microsoft.com/office/powerpoint/2010/main" val="15762117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48069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4!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3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Which are the short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/ words and which are the long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kind     child     bin     stick</a:t>
            </a:r>
          </a:p>
        </p:txBody>
      </p:sp>
    </p:spTree>
    <p:extLst>
      <p:ext uri="{BB962C8B-B14F-4D97-AF65-F5344CB8AC3E}">
        <p14:creationId xmlns:p14="http://schemas.microsoft.com/office/powerpoint/2010/main" val="160071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Remember, a tricky word is not spelt how it sounds. Can you read and spell this tricky word?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47726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Which are the short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/ words and which are the long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blind     behind     lid     mill</a:t>
            </a:r>
          </a:p>
        </p:txBody>
      </p:sp>
    </p:spTree>
    <p:extLst>
      <p:ext uri="{BB962C8B-B14F-4D97-AF65-F5344CB8AC3E}">
        <p14:creationId xmlns:p14="http://schemas.microsoft.com/office/powerpoint/2010/main" val="3481555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861391"/>
            <a:ext cx="119799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How quickly can you write these words?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grind     grit     remind     mint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8CE6BA0-FA33-482D-B7B7-2346A32B36CA}"/>
              </a:ext>
            </a:extLst>
          </p:cNvPr>
          <p:cNvGrpSpPr/>
          <p:nvPr/>
        </p:nvGrpSpPr>
        <p:grpSpPr>
          <a:xfrm>
            <a:off x="6334539" y="5204507"/>
            <a:ext cx="5559428" cy="1150743"/>
            <a:chOff x="6334539" y="5204507"/>
            <a:chExt cx="5559428" cy="115074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595EC45-47EA-4AA2-BCDD-1A89022F653A}"/>
                </a:ext>
              </a:extLst>
            </p:cNvPr>
            <p:cNvSpPr/>
            <p:nvPr/>
          </p:nvSpPr>
          <p:spPr>
            <a:xfrm>
              <a:off x="6334539" y="5330368"/>
              <a:ext cx="4147931" cy="10248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074621B-A56E-44C0-B212-9D62BD50D513}"/>
                </a:ext>
              </a:extLst>
            </p:cNvPr>
            <p:cNvSpPr txBox="1"/>
            <p:nvPr/>
          </p:nvSpPr>
          <p:spPr>
            <a:xfrm>
              <a:off x="6387548" y="5394396"/>
              <a:ext cx="414793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Time yourself or ask an adult to time you. Write the words out three times. What’s your fastest time?</a:t>
              </a:r>
              <a:endParaRPr lang="en-KY" dirty="0">
                <a:latin typeface="Comic Sans MS" panose="030F0702030302020204" pitchFamily="66" charset="0"/>
              </a:endParaRPr>
            </a:p>
          </p:txBody>
        </p:sp>
        <p:pic>
          <p:nvPicPr>
            <p:cNvPr id="13" name="Picture 12" descr="A picture containing device, gauge&#10;&#10;Description automatically generated">
              <a:extLst>
                <a:ext uri="{FF2B5EF4-FFF2-40B4-BE49-F238E27FC236}">
                  <a16:creationId xmlns:a16="http://schemas.microsoft.com/office/drawing/2014/main" id="{C1A4D3FF-CA13-451C-AE4A-41AEBAEDEF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t="15928" r="9853" b="12884"/>
            <a:stretch/>
          </p:blipFill>
          <p:spPr>
            <a:xfrm rot="2569248">
              <a:off x="10688538" y="5204507"/>
              <a:ext cx="1205429" cy="8550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879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this sentence:</a:t>
            </a:r>
          </a:p>
          <a:p>
            <a:pPr algn="ctr">
              <a:spcAft>
                <a:spcPts val="0"/>
              </a:spcAft>
            </a:pPr>
            <a:endParaRPr lang="en-GB" sz="44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The child finds a stick.</a:t>
            </a:r>
          </a:p>
        </p:txBody>
      </p:sp>
    </p:spTree>
    <p:extLst>
      <p:ext uri="{BB962C8B-B14F-4D97-AF65-F5344CB8AC3E}">
        <p14:creationId xmlns:p14="http://schemas.microsoft.com/office/powerpoint/2010/main" val="263713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650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5637</TotalTime>
  <Words>1199</Words>
  <Application>Microsoft Office PowerPoint</Application>
  <PresentationFormat>Widescreen</PresentationFormat>
  <Paragraphs>215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Comic Sans MS</vt:lpstr>
      <vt:lpstr>Office Theme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Group Phonics Phase 5</dc:title>
  <dc:creator>Helen Wade</dc:creator>
  <cp:lastModifiedBy>Helen Wade</cp:lastModifiedBy>
  <cp:revision>55</cp:revision>
  <dcterms:created xsi:type="dcterms:W3CDTF">2020-03-22T19:06:16Z</dcterms:created>
  <dcterms:modified xsi:type="dcterms:W3CDTF">2020-05-10T20:29:13Z</dcterms:modified>
</cp:coreProperties>
</file>