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61" r:id="rId3"/>
    <p:sldId id="432" r:id="rId4"/>
    <p:sldId id="433" r:id="rId5"/>
    <p:sldId id="437" r:id="rId6"/>
    <p:sldId id="434" r:id="rId7"/>
    <p:sldId id="435" r:id="rId8"/>
    <p:sldId id="436" r:id="rId9"/>
    <p:sldId id="288" r:id="rId10"/>
    <p:sldId id="287" r:id="rId11"/>
    <p:sldId id="284" r:id="rId12"/>
    <p:sldId id="283" r:id="rId13"/>
    <p:sldId id="451" r:id="rId14"/>
    <p:sldId id="296" r:id="rId15"/>
    <p:sldId id="452" r:id="rId16"/>
    <p:sldId id="297" r:id="rId17"/>
    <p:sldId id="438" r:id="rId18"/>
    <p:sldId id="389" r:id="rId19"/>
    <p:sldId id="319" r:id="rId20"/>
    <p:sldId id="439" r:id="rId21"/>
    <p:sldId id="440" r:id="rId22"/>
    <p:sldId id="453" r:id="rId23"/>
    <p:sldId id="442" r:id="rId24"/>
    <p:sldId id="298" r:id="rId25"/>
    <p:sldId id="443" r:id="rId26"/>
    <p:sldId id="349" r:id="rId27"/>
    <p:sldId id="348" r:id="rId28"/>
    <p:sldId id="444" r:id="rId29"/>
    <p:sldId id="445" r:id="rId30"/>
    <p:sldId id="448" r:id="rId31"/>
    <p:sldId id="446" r:id="rId32"/>
    <p:sldId id="450" r:id="rId33"/>
    <p:sldId id="377" r:id="rId34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03/05/2020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Monday May 4,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5,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Last week we learnt it as /</a:t>
            </a:r>
            <a:r>
              <a:rPr lang="en-GB" dirty="0" err="1">
                <a:latin typeface="Comic Sans MS" panose="030F0702030302020204" pitchFamily="66" charset="0"/>
              </a:rPr>
              <a:t>oe</a:t>
            </a:r>
            <a:r>
              <a:rPr lang="en-GB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E30E9C-7860-4330-9F21-E24756276F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36902" r="26630" b="21339"/>
          <a:stretch/>
        </p:blipFill>
        <p:spPr>
          <a:xfrm>
            <a:off x="4174434" y="1664919"/>
            <a:ext cx="3511827" cy="352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5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/o-e/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bone       home     note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19553" y="1140518"/>
            <a:ext cx="105713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000" b="1" u="sng" dirty="0">
                <a:latin typeface="Comic Sans MS" panose="030F0702030302020204" pitchFamily="66" charset="0"/>
              </a:rPr>
              <a:t>hese /o-e/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alone      stone     woke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797818" y="412503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664763" y="412503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397941" y="412503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69499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asked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/o-e/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awoke     explode     those</a:t>
            </a:r>
          </a:p>
        </p:txBody>
      </p:sp>
    </p:spTree>
    <p:extLst>
      <p:ext uri="{BB962C8B-B14F-4D97-AF65-F5344CB8AC3E}">
        <p14:creationId xmlns:p14="http://schemas.microsoft.com/office/powerpoint/2010/main" val="3372091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92764" y="1198867"/>
            <a:ext cx="119799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Ask an adult to read these words to you. How quickly can you write them?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envelope     home     bone</a:t>
            </a:r>
          </a:p>
        </p:txBody>
      </p:sp>
    </p:spTree>
    <p:extLst>
      <p:ext uri="{BB962C8B-B14F-4D97-AF65-F5344CB8AC3E}">
        <p14:creationId xmlns:p14="http://schemas.microsoft.com/office/powerpoint/2010/main" val="391660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31303" y="1364974"/>
            <a:ext cx="1150288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 and underline the /o-e/ sounds: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I woke up in my home.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6,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Sounds like ‘</a:t>
            </a:r>
            <a:r>
              <a:rPr lang="en-GB" dirty="0" err="1">
                <a:latin typeface="Comic Sans MS" panose="030F0702030302020204" pitchFamily="66" charset="0"/>
              </a:rPr>
              <a:t>oo</a:t>
            </a:r>
            <a:r>
              <a:rPr lang="en-GB" dirty="0">
                <a:latin typeface="Comic Sans MS" panose="030F0702030302020204" pitchFamily="66" charset="0"/>
              </a:rPr>
              <a:t>’.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0286AD-F2B1-4F0B-BBB8-E819AEC27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56" t="30715" r="50543" b="27525"/>
          <a:stretch/>
        </p:blipFill>
        <p:spPr>
          <a:xfrm>
            <a:off x="4071731" y="1645917"/>
            <a:ext cx="3615696" cy="356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1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/u-e/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88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huge     cube     use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3322936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19553" y="1140518"/>
            <a:ext cx="105713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000" b="1" u="sng" dirty="0">
                <a:latin typeface="Comic Sans MS" panose="030F0702030302020204" pitchFamily="66" charset="0"/>
              </a:rPr>
              <a:t>hese /u-e/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tube        computer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3099765" y="4019020"/>
            <a:ext cx="210709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5774013" y="4019020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3103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Tricky Word!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1717369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/u-e/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8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June     flute     prune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262269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 monkey ate a prune while playing the flute.</a:t>
            </a:r>
          </a:p>
        </p:txBody>
      </p:sp>
    </p:spTree>
    <p:extLst>
      <p:ext uri="{BB962C8B-B14F-4D97-AF65-F5344CB8AC3E}">
        <p14:creationId xmlns:p14="http://schemas.microsoft.com/office/powerpoint/2010/main" val="3757605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Starfish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7,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4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starfish">
            <a:extLst>
              <a:ext uri="{FF2B5EF4-FFF2-40B4-BE49-F238E27FC236}">
                <a16:creationId xmlns:a16="http://schemas.microsoft.com/office/drawing/2014/main" id="{415F6076-4A87-4DA8-99D1-A490F509D96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1" r="4694" b="8088"/>
          <a:stretch/>
        </p:blipFill>
        <p:spPr bwMode="auto">
          <a:xfrm>
            <a:off x="344557" y="770037"/>
            <a:ext cx="4954127" cy="5604259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2178155" y="0"/>
                </a:moveTo>
                <a:cubicBezTo>
                  <a:pt x="3901575" y="0"/>
                  <a:pt x="5298683" y="1397108"/>
                  <a:pt x="5298683" y="3120527"/>
                </a:cubicBezTo>
                <a:cubicBezTo>
                  <a:pt x="5298683" y="4413092"/>
                  <a:pt x="4512810" y="5522106"/>
                  <a:pt x="3392805" y="5995828"/>
                </a:cubicBezTo>
                <a:lnTo>
                  <a:pt x="3115184" y="6097438"/>
                </a:lnTo>
                <a:lnTo>
                  <a:pt x="1241127" y="6097438"/>
                </a:lnTo>
                <a:lnTo>
                  <a:pt x="963506" y="5995828"/>
                </a:lnTo>
                <a:cubicBezTo>
                  <a:pt x="683504" y="5877397"/>
                  <a:pt x="424387" y="5719261"/>
                  <a:pt x="193210" y="5528477"/>
                </a:cubicBezTo>
                <a:lnTo>
                  <a:pt x="0" y="5352876"/>
                </a:lnTo>
                <a:lnTo>
                  <a:pt x="0" y="888178"/>
                </a:lnTo>
                <a:lnTo>
                  <a:pt x="193210" y="712577"/>
                </a:lnTo>
                <a:cubicBezTo>
                  <a:pt x="732621" y="267415"/>
                  <a:pt x="1424159" y="0"/>
                  <a:pt x="217815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7303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the alternative sound for this letter?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Alternative sound /</a:t>
            </a:r>
            <a:r>
              <a:rPr lang="en-GB" dirty="0" err="1">
                <a:latin typeface="Comic Sans MS" panose="030F0702030302020204" pitchFamily="66" charset="0"/>
              </a:rPr>
              <a:t>zh</a:t>
            </a:r>
            <a:r>
              <a:rPr lang="en-GB" dirty="0">
                <a:latin typeface="Comic Sans MS" panose="030F0702030302020204" pitchFamily="66" charset="0"/>
              </a:rPr>
              <a:t>/ like treasure.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9012462-DE65-4988-912D-7E75A787164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61" t="26848" r="50000" b="31199"/>
          <a:stretch/>
        </p:blipFill>
        <p:spPr>
          <a:xfrm>
            <a:off x="4061790" y="1522916"/>
            <a:ext cx="3705373" cy="360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807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alternative /s/ words?</a:t>
            </a:r>
          </a:p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Remember it sounds like: </a:t>
            </a:r>
            <a:r>
              <a:rPr lang="en-GB" sz="4000" b="1" u="sng" dirty="0" err="1">
                <a:solidFill>
                  <a:srgbClr val="FF0000"/>
                </a:solidFill>
                <a:latin typeface="Comic Sans MS" panose="030F0702030302020204" pitchFamily="66" charset="0"/>
              </a:rPr>
              <a:t>zh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treasure     television     usual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1709937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Same as /</a:t>
            </a:r>
            <a:r>
              <a:rPr lang="en-GB" dirty="0" err="1">
                <a:latin typeface="Comic Sans MS" panose="030F0702030302020204" pitchFamily="66" charset="0"/>
              </a:rPr>
              <a:t>ie</a:t>
            </a:r>
            <a:r>
              <a:rPr lang="en-GB" dirty="0">
                <a:latin typeface="Comic Sans MS" panose="030F0702030302020204" pitchFamily="66" charset="0"/>
              </a:rPr>
              <a:t>/ and long /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27C454-FD98-4431-B905-D7624AED07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35" t="29942" r="50415" b="27526"/>
          <a:stretch/>
        </p:blipFill>
        <p:spPr>
          <a:xfrm>
            <a:off x="4055164" y="1657486"/>
            <a:ext cx="3578089" cy="35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42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spell these alternative /s/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unusual     vision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1119049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58657"/>
            <a:ext cx="119799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alternative /s/ words?</a:t>
            </a:r>
          </a:p>
          <a:p>
            <a:pPr algn="ctr">
              <a:spcAft>
                <a:spcPts val="0"/>
              </a:spcAft>
            </a:pP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pleasure     casual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6A52125-8E1B-45A6-8AF5-8BA8DCE18329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0F218A0-2CF3-471A-9BCF-EF446A355818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1144927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this question: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Where is the treasure?</a:t>
            </a:r>
          </a:p>
        </p:txBody>
      </p:sp>
    </p:spTree>
    <p:extLst>
      <p:ext uri="{BB962C8B-B14F-4D97-AF65-F5344CB8AC3E}">
        <p14:creationId xmlns:p14="http://schemas.microsoft.com/office/powerpoint/2010/main" val="35809754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48069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4!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33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like     time     slide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D1A0829-9FA9-461B-98B3-A2717898C1CB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4" name="Speech Bubble: Oval 3">
              <a:extLst>
                <a:ext uri="{FF2B5EF4-FFF2-40B4-BE49-F238E27FC236}">
                  <a16:creationId xmlns:a16="http://schemas.microsoft.com/office/drawing/2014/main" id="{CA7FA63C-12B9-448F-B88A-1DDA7A7A8512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B1CA98B-12FA-4090-A0D2-92C5754972BE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4D7E6C0-C6AB-401B-83D3-D27993899FAE}"/>
              </a:ext>
            </a:extLst>
          </p:cNvPr>
          <p:cNvGrpSpPr/>
          <p:nvPr/>
        </p:nvGrpSpPr>
        <p:grpSpPr>
          <a:xfrm>
            <a:off x="2743199" y="3672604"/>
            <a:ext cx="1086680" cy="437320"/>
            <a:chOff x="2743199" y="3672604"/>
            <a:chExt cx="1086680" cy="4373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9405467-AA28-41AF-835D-321B8D7E562F}"/>
                </a:ext>
              </a:extLst>
            </p:cNvPr>
            <p:cNvSpPr/>
            <p:nvPr/>
          </p:nvSpPr>
          <p:spPr>
            <a:xfrm>
              <a:off x="2743199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1A30D1-DA30-4D03-966D-8B4067C0100E}"/>
                </a:ext>
              </a:extLst>
            </p:cNvPr>
            <p:cNvSpPr/>
            <p:nvPr/>
          </p:nvSpPr>
          <p:spPr>
            <a:xfrm>
              <a:off x="3306420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9" name="Arrow: Curved Up 8">
              <a:extLst>
                <a:ext uri="{FF2B5EF4-FFF2-40B4-BE49-F238E27FC236}">
                  <a16:creationId xmlns:a16="http://schemas.microsoft.com/office/drawing/2014/main" id="{DC59467A-B101-4BB0-8536-FB30D1C9A819}"/>
                </a:ext>
              </a:extLst>
            </p:cNvPr>
            <p:cNvSpPr/>
            <p:nvPr/>
          </p:nvSpPr>
          <p:spPr>
            <a:xfrm>
              <a:off x="2968488" y="3705736"/>
              <a:ext cx="861391" cy="40418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0D941D5-FFF7-4ADD-A5B3-83BBDB5EEDDF}"/>
              </a:ext>
            </a:extLst>
          </p:cNvPr>
          <p:cNvGrpSpPr/>
          <p:nvPr/>
        </p:nvGrpSpPr>
        <p:grpSpPr>
          <a:xfrm>
            <a:off x="5308887" y="3644103"/>
            <a:ext cx="1330452" cy="437320"/>
            <a:chOff x="2743199" y="3672604"/>
            <a:chExt cx="1086680" cy="43732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74F9692-6039-474B-9425-B6D69D989ED0}"/>
                </a:ext>
              </a:extLst>
            </p:cNvPr>
            <p:cNvSpPr/>
            <p:nvPr/>
          </p:nvSpPr>
          <p:spPr>
            <a:xfrm>
              <a:off x="2743199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81FF9B6-E285-4359-91C9-264FDB6A4C7F}"/>
                </a:ext>
              </a:extLst>
            </p:cNvPr>
            <p:cNvSpPr/>
            <p:nvPr/>
          </p:nvSpPr>
          <p:spPr>
            <a:xfrm>
              <a:off x="3306420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5" name="Arrow: Curved Up 24">
              <a:extLst>
                <a:ext uri="{FF2B5EF4-FFF2-40B4-BE49-F238E27FC236}">
                  <a16:creationId xmlns:a16="http://schemas.microsoft.com/office/drawing/2014/main" id="{1FBC756C-EA28-4C91-B63C-AD46E18AAE6F}"/>
                </a:ext>
              </a:extLst>
            </p:cNvPr>
            <p:cNvSpPr/>
            <p:nvPr/>
          </p:nvSpPr>
          <p:spPr>
            <a:xfrm>
              <a:off x="2968488" y="3705736"/>
              <a:ext cx="861391" cy="40418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F97E8E1-58C1-479C-B607-986E86154737}"/>
              </a:ext>
            </a:extLst>
          </p:cNvPr>
          <p:cNvGrpSpPr/>
          <p:nvPr/>
        </p:nvGrpSpPr>
        <p:grpSpPr>
          <a:xfrm>
            <a:off x="7908757" y="3644103"/>
            <a:ext cx="1394272" cy="453886"/>
            <a:chOff x="7908757" y="3644103"/>
            <a:chExt cx="1394272" cy="45388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5F32A41-E831-4105-B51D-B4DDFB65C633}"/>
                </a:ext>
              </a:extLst>
            </p:cNvPr>
            <p:cNvSpPr/>
            <p:nvPr/>
          </p:nvSpPr>
          <p:spPr>
            <a:xfrm flipH="1">
              <a:off x="7908757" y="3644103"/>
              <a:ext cx="119270" cy="1208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647C493-52C6-4283-8DBA-0122B431785D}"/>
                </a:ext>
              </a:extLst>
            </p:cNvPr>
            <p:cNvGrpSpPr/>
            <p:nvPr/>
          </p:nvGrpSpPr>
          <p:grpSpPr>
            <a:xfrm>
              <a:off x="8216349" y="3660669"/>
              <a:ext cx="1086680" cy="437320"/>
              <a:chOff x="2743199" y="3672604"/>
              <a:chExt cx="1086680" cy="43732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A744692-A6A0-4EBC-8013-F7F1248D939A}"/>
                  </a:ext>
                </a:extLst>
              </p:cNvPr>
              <p:cNvSpPr/>
              <p:nvPr/>
            </p:nvSpPr>
            <p:spPr>
              <a:xfrm>
                <a:off x="2743199" y="3672604"/>
                <a:ext cx="119270" cy="10426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E484CE9-EDB9-44EB-8169-38072992D021}"/>
                  </a:ext>
                </a:extLst>
              </p:cNvPr>
              <p:cNvSpPr/>
              <p:nvPr/>
            </p:nvSpPr>
            <p:spPr>
              <a:xfrm>
                <a:off x="3306420" y="3672604"/>
                <a:ext cx="119270" cy="10426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/>
              </a:p>
            </p:txBody>
          </p:sp>
          <p:sp>
            <p:nvSpPr>
              <p:cNvPr id="29" name="Arrow: Curved Up 28">
                <a:extLst>
                  <a:ext uri="{FF2B5EF4-FFF2-40B4-BE49-F238E27FC236}">
                    <a16:creationId xmlns:a16="http://schemas.microsoft.com/office/drawing/2014/main" id="{5106453F-F9D4-48DB-AF2F-6A1224168FCF}"/>
                  </a:ext>
                </a:extLst>
              </p:cNvPr>
              <p:cNvSpPr/>
              <p:nvPr/>
            </p:nvSpPr>
            <p:spPr>
              <a:xfrm>
                <a:off x="2968488" y="3705736"/>
                <a:ext cx="861391" cy="40418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071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19553" y="1140518"/>
            <a:ext cx="105713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000" b="1" u="sng" dirty="0">
                <a:latin typeface="Comic Sans MS" panose="030F0702030302020204" pitchFamily="66" charset="0"/>
              </a:rPr>
              <a:t>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pine       ripe       invite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691802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558747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291925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8509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kite       prize       inside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AD5DC3E-4036-497E-9888-0D0A78932343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5" name="Speech Bubble: Oval 4">
              <a:extLst>
                <a:ext uri="{FF2B5EF4-FFF2-40B4-BE49-F238E27FC236}">
                  <a16:creationId xmlns:a16="http://schemas.microsoft.com/office/drawing/2014/main" id="{09D792FC-C126-41E8-A1F6-F79B9CF238B1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D521202-DB7E-4A5C-B9A9-783DA202A363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726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Ask someone to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 to you. How quickly can you write them?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side       shine</a:t>
            </a:r>
          </a:p>
        </p:txBody>
      </p:sp>
    </p:spTree>
    <p:extLst>
      <p:ext uri="{BB962C8B-B14F-4D97-AF65-F5344CB8AC3E}">
        <p14:creationId xmlns:p14="http://schemas.microsoft.com/office/powerpoint/2010/main" val="6901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 slide shines.</a:t>
            </a:r>
          </a:p>
        </p:txBody>
      </p:sp>
    </p:spTree>
    <p:extLst>
      <p:ext uri="{BB962C8B-B14F-4D97-AF65-F5344CB8AC3E}">
        <p14:creationId xmlns:p14="http://schemas.microsoft.com/office/powerpoint/2010/main" val="48879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Starfish!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648</Words>
  <Application>Microsoft Office PowerPoint</Application>
  <PresentationFormat>Widescreen</PresentationFormat>
  <Paragraphs>187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Calibri Light</vt:lpstr>
      <vt:lpstr>Comic Sans MS</vt:lpstr>
      <vt:lpstr>Office Theme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Starfish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47</cp:revision>
  <dcterms:created xsi:type="dcterms:W3CDTF">2020-03-22T19:06:16Z</dcterms:created>
  <dcterms:modified xsi:type="dcterms:W3CDTF">2020-05-03T21:52:53Z</dcterms:modified>
</cp:coreProperties>
</file>