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17" r:id="rId2"/>
    <p:sldId id="261" r:id="rId3"/>
    <p:sldId id="283" r:id="rId4"/>
    <p:sldId id="262" r:id="rId5"/>
    <p:sldId id="379" r:id="rId6"/>
    <p:sldId id="286" r:id="rId7"/>
    <p:sldId id="288" r:id="rId8"/>
    <p:sldId id="256" r:id="rId9"/>
    <p:sldId id="408" r:id="rId10"/>
    <p:sldId id="383" r:id="rId11"/>
    <p:sldId id="384" r:id="rId12"/>
    <p:sldId id="385" r:id="rId13"/>
    <p:sldId id="388" r:id="rId14"/>
    <p:sldId id="389" r:id="rId15"/>
    <p:sldId id="415" r:id="rId16"/>
    <p:sldId id="410" r:id="rId17"/>
    <p:sldId id="393" r:id="rId18"/>
    <p:sldId id="394" r:id="rId19"/>
    <p:sldId id="395" r:id="rId20"/>
    <p:sldId id="396" r:id="rId21"/>
    <p:sldId id="398" r:id="rId22"/>
    <p:sldId id="349" r:id="rId23"/>
    <p:sldId id="416" r:id="rId24"/>
    <p:sldId id="412" r:id="rId25"/>
    <p:sldId id="400" r:id="rId26"/>
    <p:sldId id="401" r:id="rId27"/>
    <p:sldId id="406" r:id="rId28"/>
    <p:sldId id="405" r:id="rId29"/>
    <p:sldId id="413" r:id="rId30"/>
    <p:sldId id="377" r:id="rId31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resources/phase/2/dragons-de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40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40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4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4,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</a:p>
          <a:p>
            <a:pPr algn="l"/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4" descr="Image result for turtle clipart">
            <a:extLst>
              <a:ext uri="{FF2B5EF4-FFF2-40B4-BE49-F238E27FC236}">
                <a16:creationId xmlns:a16="http://schemas.microsoft.com/office/drawing/2014/main" id="{4BEA4D23-8308-4D26-B180-1C2B91826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48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25217"/>
            <a:ext cx="119799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5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who     whole     whom</a:t>
            </a:r>
          </a:p>
        </p:txBody>
      </p:sp>
    </p:spTree>
    <p:extLst>
      <p:ext uri="{BB962C8B-B14F-4D97-AF65-F5344CB8AC3E}">
        <p14:creationId xmlns:p14="http://schemas.microsoft.com/office/powerpoint/2010/main" val="345860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B06CCA3-5641-4F85-BB52-AB40432B87EC}"/>
              </a:ext>
            </a:extLst>
          </p:cNvPr>
          <p:cNvSpPr/>
          <p:nvPr/>
        </p:nvSpPr>
        <p:spPr>
          <a:xfrm>
            <a:off x="1007166" y="834471"/>
            <a:ext cx="101909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who     whole     whom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17ADE-AD22-4741-874A-9660F31C3AE5}"/>
              </a:ext>
            </a:extLst>
          </p:cNvPr>
          <p:cNvSpPr/>
          <p:nvPr/>
        </p:nvSpPr>
        <p:spPr>
          <a:xfrm>
            <a:off x="960784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B26F8E-F8A4-4EB3-824F-38B47AB9676B}"/>
              </a:ext>
            </a:extLst>
          </p:cNvPr>
          <p:cNvSpPr/>
          <p:nvPr/>
        </p:nvSpPr>
        <p:spPr>
          <a:xfrm>
            <a:off x="4558747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1049F-C2A6-47AD-A4B3-C2F1BB025AE7}"/>
              </a:ext>
            </a:extLst>
          </p:cNvPr>
          <p:cNvSpPr/>
          <p:nvPr/>
        </p:nvSpPr>
        <p:spPr>
          <a:xfrm>
            <a:off x="8010936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1479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139687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hese </a:t>
            </a:r>
            <a:r>
              <a:rPr lang="en-GB" sz="4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ricky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Mr     Mrs     don’t     by</a:t>
            </a:r>
          </a:p>
        </p:txBody>
      </p:sp>
    </p:spTree>
    <p:extLst>
      <p:ext uri="{BB962C8B-B14F-4D97-AF65-F5344CB8AC3E}">
        <p14:creationId xmlns:p14="http://schemas.microsoft.com/office/powerpoint/2010/main" val="266419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write the question below without help?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Who is it?</a:t>
            </a:r>
          </a:p>
        </p:txBody>
      </p:sp>
    </p:spTree>
    <p:extLst>
      <p:ext uri="{BB962C8B-B14F-4D97-AF65-F5344CB8AC3E}">
        <p14:creationId xmlns:p14="http://schemas.microsoft.com/office/powerpoint/2010/main" val="338963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100" b="1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41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2970717"/>
            <a:ext cx="4805691" cy="1297114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6,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</a:p>
          <a:p>
            <a:pPr algn="l"/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29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tele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3200" dirty="0">
                <a:latin typeface="Comic Sans MS" panose="030F0702030302020204" pitchFamily="66" charset="0"/>
              </a:rPr>
              <a:t>one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87" t="51982" r="31207" b="14621"/>
          <a:stretch/>
        </p:blipFill>
        <p:spPr>
          <a:xfrm>
            <a:off x="4320208" y="1506176"/>
            <a:ext cx="3286539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3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761545"/>
            <a:ext cx="119799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Use your sound buttons if you are not sure.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400" dirty="0">
                <a:latin typeface="Comic Sans MS" panose="030F0702030302020204" pitchFamily="66" charset="0"/>
              </a:rPr>
              <a:t>dol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in     al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abet     ele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ant</a:t>
            </a:r>
          </a:p>
        </p:txBody>
      </p:sp>
    </p:spTree>
    <p:extLst>
      <p:ext uri="{BB962C8B-B14F-4D97-AF65-F5344CB8AC3E}">
        <p14:creationId xmlns:p14="http://schemas.microsoft.com/office/powerpoint/2010/main" val="325648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18051" y="443275"/>
            <a:ext cx="113703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phonics     phantom     Philip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4704523" y="4710481"/>
            <a:ext cx="3472068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A5726-A2FA-49A9-815C-BFEF670E3C4B}"/>
              </a:ext>
            </a:extLst>
          </p:cNvPr>
          <p:cNvSpPr/>
          <p:nvPr/>
        </p:nvSpPr>
        <p:spPr>
          <a:xfrm>
            <a:off x="8905463" y="471048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503583" y="471169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928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49965" y="1007997"/>
            <a:ext cx="110920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these tricky words without looking more than once?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Mr     Mrs     don’t     by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wh</a:t>
            </a:r>
            <a:r>
              <a:rPr lang="en-GB" sz="3200" dirty="0">
                <a:latin typeface="Comic Sans MS" panose="030F0702030302020204" pitchFamily="66" charset="0"/>
              </a:rPr>
              <a:t>/ spelling always comes at the start of the word. The /w/ spelling can come at start, middle or end.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51982" r="50646" b="14621"/>
          <a:stretch/>
        </p:blipFill>
        <p:spPr>
          <a:xfrm>
            <a:off x="4323521" y="1453167"/>
            <a:ext cx="3269975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Philippa     dolphin     alpha</a:t>
            </a:r>
          </a:p>
        </p:txBody>
      </p:sp>
    </p:spTree>
    <p:extLst>
      <p:ext uri="{BB962C8B-B14F-4D97-AF65-F5344CB8AC3E}">
        <p14:creationId xmlns:p14="http://schemas.microsoft.com/office/powerpoint/2010/main" val="1503257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Read this sentence: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The elephant looks at the alphabet.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100" b="1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41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2970717"/>
            <a:ext cx="4805691" cy="1297114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7,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</a:p>
          <a:p>
            <a:pPr algn="l"/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79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49965" y="1551336"/>
            <a:ext cx="110920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tricky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Mr     Mrs     don’t     by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0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Sounds the same as /</a:t>
            </a:r>
            <a:r>
              <a:rPr lang="en-GB" sz="3200" dirty="0" err="1">
                <a:latin typeface="Comic Sans MS" panose="030F0702030302020204" pitchFamily="66" charset="0"/>
              </a:rPr>
              <a:t>oo</a:t>
            </a:r>
            <a:r>
              <a:rPr lang="en-GB" sz="3200" dirty="0">
                <a:latin typeface="Comic Sans MS" panose="030F0702030302020204" pitchFamily="66" charset="0"/>
              </a:rPr>
              <a:t>/ and /</a:t>
            </a:r>
            <a:r>
              <a:rPr lang="en-GB" sz="3200" dirty="0" err="1">
                <a:latin typeface="Comic Sans MS" panose="030F0702030302020204" pitchFamily="66" charset="0"/>
              </a:rPr>
              <a:t>ue</a:t>
            </a:r>
            <a:r>
              <a:rPr lang="en-GB" sz="3200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F9471-9708-4A1E-8702-E83400EB04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5367" r="50870" b="21919"/>
          <a:stretch/>
        </p:blipFill>
        <p:spPr>
          <a:xfrm>
            <a:off x="4469295" y="1577819"/>
            <a:ext cx="325341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78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437406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blew     chew     grew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219045D-30FB-413C-BF00-316AE2D2DA63}"/>
              </a:ext>
            </a:extLst>
          </p:cNvPr>
          <p:cNvGrpSpPr/>
          <p:nvPr/>
        </p:nvGrpSpPr>
        <p:grpSpPr>
          <a:xfrm>
            <a:off x="2018474" y="4459810"/>
            <a:ext cx="1643270" cy="172278"/>
            <a:chOff x="2018474" y="4459810"/>
            <a:chExt cx="1643270" cy="17227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0A88913-7F60-4231-B0B7-6B9A9A94C8FC}"/>
                </a:ext>
              </a:extLst>
            </p:cNvPr>
            <p:cNvSpPr/>
            <p:nvPr/>
          </p:nvSpPr>
          <p:spPr>
            <a:xfrm>
              <a:off x="2018474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37A532D-B467-4DCD-918D-F610884998B1}"/>
                </a:ext>
              </a:extLst>
            </p:cNvPr>
            <p:cNvSpPr/>
            <p:nvPr/>
          </p:nvSpPr>
          <p:spPr>
            <a:xfrm>
              <a:off x="2833483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A6C0B7-949C-48C4-B055-6733ACB605B7}"/>
                </a:ext>
              </a:extLst>
            </p:cNvPr>
            <p:cNvSpPr/>
            <p:nvPr/>
          </p:nvSpPr>
          <p:spPr>
            <a:xfrm>
              <a:off x="2425978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89EA2A9-C253-4A0B-AC98-77A92C700BA0}"/>
              </a:ext>
            </a:extLst>
          </p:cNvPr>
          <p:cNvGrpSpPr/>
          <p:nvPr/>
        </p:nvGrpSpPr>
        <p:grpSpPr>
          <a:xfrm>
            <a:off x="5002694" y="4459810"/>
            <a:ext cx="1772483" cy="172278"/>
            <a:chOff x="5002694" y="4459810"/>
            <a:chExt cx="1772483" cy="17227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2C4AC6F-A40C-42C5-92C5-5D1A9DC090DE}"/>
                </a:ext>
              </a:extLst>
            </p:cNvPr>
            <p:cNvSpPr/>
            <p:nvPr/>
          </p:nvSpPr>
          <p:spPr>
            <a:xfrm>
              <a:off x="5002694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3CF87FF-C804-4792-97EB-3402629DE4C5}"/>
                </a:ext>
              </a:extLst>
            </p:cNvPr>
            <p:cNvSpPr/>
            <p:nvPr/>
          </p:nvSpPr>
          <p:spPr>
            <a:xfrm>
              <a:off x="5946916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9D42E6-A5DB-4394-89DB-2BABD3196E3A}"/>
              </a:ext>
            </a:extLst>
          </p:cNvPr>
          <p:cNvGrpSpPr/>
          <p:nvPr/>
        </p:nvGrpSpPr>
        <p:grpSpPr>
          <a:xfrm>
            <a:off x="8240369" y="4553028"/>
            <a:ext cx="1643270" cy="172278"/>
            <a:chOff x="2018474" y="4459810"/>
            <a:chExt cx="1643270" cy="1722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EE165D2-C0EF-4151-8219-A34EFCF34B32}"/>
                </a:ext>
              </a:extLst>
            </p:cNvPr>
            <p:cNvSpPr/>
            <p:nvPr/>
          </p:nvSpPr>
          <p:spPr>
            <a:xfrm>
              <a:off x="2018474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B82F50-C313-4AD4-B2EC-9B951C9D9423}"/>
                </a:ext>
              </a:extLst>
            </p:cNvPr>
            <p:cNvSpPr/>
            <p:nvPr/>
          </p:nvSpPr>
          <p:spPr>
            <a:xfrm>
              <a:off x="2833483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8A8CE7-E277-4F87-9B73-387291D3346E}"/>
                </a:ext>
              </a:extLst>
            </p:cNvPr>
            <p:cNvSpPr/>
            <p:nvPr/>
          </p:nvSpPr>
          <p:spPr>
            <a:xfrm>
              <a:off x="2425978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3505576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61390" y="901979"/>
            <a:ext cx="1019092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drew     screw     flew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4558747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A5726-A2FA-49A9-815C-BFEF670E3C4B}"/>
              </a:ext>
            </a:extLst>
          </p:cNvPr>
          <p:cNvSpPr/>
          <p:nvPr/>
        </p:nvSpPr>
        <p:spPr>
          <a:xfrm>
            <a:off x="8150089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1139688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 dirty="0"/>
          </a:p>
        </p:txBody>
      </p:sp>
    </p:spTree>
    <p:extLst>
      <p:ext uri="{BB962C8B-B14F-4D97-AF65-F5344CB8AC3E}">
        <p14:creationId xmlns:p14="http://schemas.microsoft.com/office/powerpoint/2010/main" val="15475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these tricky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some     come</a:t>
            </a:r>
          </a:p>
        </p:txBody>
      </p:sp>
    </p:spTree>
    <p:extLst>
      <p:ext uri="{BB962C8B-B14F-4D97-AF65-F5344CB8AC3E}">
        <p14:creationId xmlns:p14="http://schemas.microsoft.com/office/powerpoint/2010/main" val="2688185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Read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his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sen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Tom chews his meat.</a:t>
            </a:r>
          </a:p>
        </p:txBody>
      </p:sp>
    </p:spTree>
    <p:extLst>
      <p:ext uri="{BB962C8B-B14F-4D97-AF65-F5344CB8AC3E}">
        <p14:creationId xmlns:p14="http://schemas.microsoft.com/office/powerpoint/2010/main" val="144028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84243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when     which     wheel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F6CD41-9869-4EE2-8A38-50AF960EEFF2}"/>
              </a:ext>
            </a:extLst>
          </p:cNvPr>
          <p:cNvGrpSpPr/>
          <p:nvPr/>
        </p:nvGrpSpPr>
        <p:grpSpPr>
          <a:xfrm>
            <a:off x="1749288" y="4533606"/>
            <a:ext cx="1699137" cy="171375"/>
            <a:chOff x="1749288" y="4533606"/>
            <a:chExt cx="1699137" cy="171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B36868A-5167-4E84-B2EB-0FEF758F6F7B}"/>
                </a:ext>
              </a:extLst>
            </p:cNvPr>
            <p:cNvSpPr/>
            <p:nvPr/>
          </p:nvSpPr>
          <p:spPr>
            <a:xfrm>
              <a:off x="2845905" y="4550175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24BAA82-0562-4ED7-BA58-97E11461865A}"/>
                </a:ext>
              </a:extLst>
            </p:cNvPr>
            <p:cNvSpPr/>
            <p:nvPr/>
          </p:nvSpPr>
          <p:spPr>
            <a:xfrm>
              <a:off x="1749288" y="4533606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30F937B-94EC-4B50-AFBB-B49AF9B968F4}"/>
                </a:ext>
              </a:extLst>
            </p:cNvPr>
            <p:cNvSpPr/>
            <p:nvPr/>
          </p:nvSpPr>
          <p:spPr>
            <a:xfrm>
              <a:off x="3296933" y="4553489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FB6B226-8156-4D80-94FC-81E94769E550}"/>
              </a:ext>
            </a:extLst>
          </p:cNvPr>
          <p:cNvGrpSpPr/>
          <p:nvPr/>
        </p:nvGrpSpPr>
        <p:grpSpPr>
          <a:xfrm>
            <a:off x="4992984" y="4487681"/>
            <a:ext cx="2109730" cy="168061"/>
            <a:chOff x="4992984" y="4487681"/>
            <a:chExt cx="2109730" cy="16806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F63ED91-F0D1-4616-9BAC-7DD76D5F6981}"/>
                </a:ext>
              </a:extLst>
            </p:cNvPr>
            <p:cNvSpPr/>
            <p:nvPr/>
          </p:nvSpPr>
          <p:spPr>
            <a:xfrm>
              <a:off x="5957081" y="4504250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401B34-4CF8-4224-BE6B-34724559A18A}"/>
                </a:ext>
              </a:extLst>
            </p:cNvPr>
            <p:cNvSpPr/>
            <p:nvPr/>
          </p:nvSpPr>
          <p:spPr>
            <a:xfrm>
              <a:off x="4992984" y="4487681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3E1DB9-77F1-4BBC-A001-822803D1C7C6}"/>
                </a:ext>
              </a:extLst>
            </p:cNvPr>
            <p:cNvSpPr/>
            <p:nvPr/>
          </p:nvSpPr>
          <p:spPr>
            <a:xfrm>
              <a:off x="6261202" y="4495735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50DFA5E-F6AF-4A19-A200-3FF58D392A77}"/>
              </a:ext>
            </a:extLst>
          </p:cNvPr>
          <p:cNvGrpSpPr/>
          <p:nvPr/>
        </p:nvGrpSpPr>
        <p:grpSpPr>
          <a:xfrm>
            <a:off x="8504583" y="4488142"/>
            <a:ext cx="1996618" cy="167599"/>
            <a:chOff x="8504583" y="4488142"/>
            <a:chExt cx="1996618" cy="1675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A59452F-12CD-400C-9308-A5D68C764ED0}"/>
                </a:ext>
              </a:extLst>
            </p:cNvPr>
            <p:cNvSpPr/>
            <p:nvPr/>
          </p:nvSpPr>
          <p:spPr>
            <a:xfrm>
              <a:off x="8504583" y="4495735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221B7F-80CA-432D-9188-66C94ED447D3}"/>
                </a:ext>
              </a:extLst>
            </p:cNvPr>
            <p:cNvSpPr/>
            <p:nvPr/>
          </p:nvSpPr>
          <p:spPr>
            <a:xfrm>
              <a:off x="9507060" y="4488142"/>
              <a:ext cx="710929" cy="1675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2B0BAEF-785D-442D-8B19-9837DCD48095}"/>
                </a:ext>
              </a:extLst>
            </p:cNvPr>
            <p:cNvSpPr/>
            <p:nvPr/>
          </p:nvSpPr>
          <p:spPr>
            <a:xfrm>
              <a:off x="10349709" y="4503343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21634" y="1127266"/>
            <a:ext cx="101909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whisper     where     what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1000536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867481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600659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504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60222" y="1787757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dirty="0">
                <a:hlinkClick r:id="rId2"/>
              </a:rPr>
              <a:t>https://new.phonicsplay.co.uk/resources/phase/2/dragons-den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967F02-0803-4C0F-BCBF-7C2422E3DBA5}"/>
              </a:ext>
            </a:extLst>
          </p:cNvPr>
          <p:cNvSpPr/>
          <p:nvPr/>
        </p:nvSpPr>
        <p:spPr>
          <a:xfrm>
            <a:off x="132520" y="211435"/>
            <a:ext cx="1190766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Play Dragon’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s Den on Phonics Play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You can hold CTRL and click on the link below or copy and paste into your internet browser.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This is a free resource, however, if you’d like to log in please use: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Username: march 20     Password: home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337F14-2CA5-4500-8473-D738EBACBA9F}"/>
              </a:ext>
            </a:extLst>
          </p:cNvPr>
          <p:cNvSpPr/>
          <p:nvPr/>
        </p:nvSpPr>
        <p:spPr>
          <a:xfrm>
            <a:off x="4281492" y="3315337"/>
            <a:ext cx="35374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Once on the game: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Click on Start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Choose Phase 5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Choose /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wh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/ sound</a:t>
            </a:r>
          </a:p>
        </p:txBody>
      </p:sp>
    </p:spTree>
    <p:extLst>
      <p:ext uri="{BB962C8B-B14F-4D97-AF65-F5344CB8AC3E}">
        <p14:creationId xmlns:p14="http://schemas.microsoft.com/office/powerpoint/2010/main" val="73368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read 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his?</a:t>
            </a:r>
            <a:endParaRPr lang="en-GB" sz="66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FD5ED-C6C7-4524-9E85-D624BC8BB95F}"/>
              </a:ext>
            </a:extLst>
          </p:cNvPr>
          <p:cNvSpPr/>
          <p:nvPr/>
        </p:nvSpPr>
        <p:spPr>
          <a:xfrm>
            <a:off x="212036" y="2816086"/>
            <a:ext cx="11979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Wh</a:t>
            </a:r>
            <a:r>
              <a:rPr lang="en-GB" sz="8000" dirty="0">
                <a:latin typeface="Comic Sans MS" panose="030F0702030302020204" pitchFamily="66" charset="0"/>
              </a:rPr>
              <a:t>ere is the </a:t>
            </a:r>
            <a:r>
              <a:rPr lang="en-GB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wh</a:t>
            </a:r>
            <a:r>
              <a:rPr lang="en-GB" sz="8000" dirty="0">
                <a:latin typeface="Comic Sans MS" panose="030F0702030302020204" pitchFamily="66" charset="0"/>
              </a:rPr>
              <a:t>eel?</a:t>
            </a:r>
          </a:p>
        </p:txBody>
      </p:sp>
    </p:spTree>
    <p:extLst>
      <p:ext uri="{BB962C8B-B14F-4D97-AF65-F5344CB8AC3E}">
        <p14:creationId xmlns:p14="http://schemas.microsoft.com/office/powerpoint/2010/main" val="63509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4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100" b="1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10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41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127513"/>
            <a:ext cx="4805691" cy="1140317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5,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</a:p>
          <a:p>
            <a:pPr algn="l"/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9075248-C33E-42EB-AB0F-0E7C6E60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wh</a:t>
            </a:r>
            <a:r>
              <a:rPr lang="en-GB" sz="3200" dirty="0">
                <a:latin typeface="Comic Sans MS" panose="030F0702030302020204" pitchFamily="66" charset="0"/>
              </a:rPr>
              <a:t>/ spelling always comes at the start of the word. It can sound like a /h/ such as the word ‘Who’.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51982" r="50646" b="14621"/>
          <a:stretch/>
        </p:blipFill>
        <p:spPr>
          <a:xfrm>
            <a:off x="4323521" y="1453167"/>
            <a:ext cx="3269975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7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600</Words>
  <Application>Microsoft Office PowerPoint</Application>
  <PresentationFormat>Widescreen</PresentationFormat>
  <Paragraphs>165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Turtles Group Phonics Phase 5</dc:title>
  <dc:creator>Helen Wade</dc:creator>
  <cp:lastModifiedBy>Helen Wade</cp:lastModifiedBy>
  <cp:revision>1</cp:revision>
  <dcterms:created xsi:type="dcterms:W3CDTF">2020-05-03T21:57:53Z</dcterms:created>
  <dcterms:modified xsi:type="dcterms:W3CDTF">2020-05-03T21:58:54Z</dcterms:modified>
</cp:coreProperties>
</file>