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61" r:id="rId3"/>
    <p:sldId id="432" r:id="rId4"/>
    <p:sldId id="434" r:id="rId5"/>
    <p:sldId id="454" r:id="rId6"/>
    <p:sldId id="288" r:id="rId7"/>
    <p:sldId id="455" r:id="rId8"/>
    <p:sldId id="287" r:id="rId9"/>
    <p:sldId id="470" r:id="rId10"/>
    <p:sldId id="471" r:id="rId11"/>
    <p:sldId id="472" r:id="rId12"/>
    <p:sldId id="436" r:id="rId13"/>
    <p:sldId id="473" r:id="rId14"/>
    <p:sldId id="474" r:id="rId15"/>
    <p:sldId id="319" r:id="rId16"/>
    <p:sldId id="456" r:id="rId17"/>
    <p:sldId id="457" r:id="rId18"/>
    <p:sldId id="283" r:id="rId19"/>
    <p:sldId id="466" r:id="rId20"/>
    <p:sldId id="296" r:id="rId21"/>
    <p:sldId id="438" r:id="rId22"/>
    <p:sldId id="389" r:id="rId23"/>
    <p:sldId id="469" r:id="rId24"/>
    <p:sldId id="459" r:id="rId25"/>
    <p:sldId id="467" r:id="rId26"/>
    <p:sldId id="461" r:id="rId27"/>
    <p:sldId id="463" r:id="rId28"/>
    <p:sldId id="443" r:id="rId29"/>
    <p:sldId id="349" r:id="rId30"/>
  </p:sldIdLst>
  <p:sldSz cx="12192000" cy="6858000"/>
  <p:notesSz cx="6858000" cy="9144000"/>
  <p:defaultTextStyle>
    <a:defPPr>
      <a:defRPr lang="en-K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len Wade" initials="HW" lastIdx="1" clrIdx="0">
    <p:extLst>
      <p:ext uri="{19B8F6BF-5375-455C-9EA6-DF929625EA0E}">
        <p15:presenceInfo xmlns:p15="http://schemas.microsoft.com/office/powerpoint/2012/main" userId="S::hwade@fbcs.edu.ky::e0da5f96-2f74-4c77-ba25-da6e3fe201d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FF99"/>
    <a:srgbClr val="99FF66"/>
    <a:srgbClr val="CCE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79" autoAdjust="0"/>
    <p:restoredTop sz="94660"/>
  </p:normalViewPr>
  <p:slideViewPr>
    <p:cSldViewPr snapToGrid="0">
      <p:cViewPr varScale="1">
        <p:scale>
          <a:sx n="72" d="100"/>
          <a:sy n="72" d="100"/>
        </p:scale>
        <p:origin x="1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342"/>
    </p:cViewPr>
  </p:sorter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K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B9650E-32B2-460B-8870-B5D621610F86}" type="datetimeFigureOut">
              <a:rPr lang="en-KY" smtClean="0"/>
              <a:t>22/05/2020</a:t>
            </a:fld>
            <a:endParaRPr lang="en-K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K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K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CBFA0-0064-49BD-8EF4-DE74627885D7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631291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0B72F-E0BC-44DA-9A1C-58B06F2E4B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67B05D-31AD-4590-948C-B49D08FB6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0F3E2-C7B6-40C4-A860-36F123299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22/05/2020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F99779-7825-4908-954D-C8F0F3300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2E193-73F3-4A8E-9E91-20498BC7D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152637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7C65A-BEF0-4EAD-B919-44FE5D9A4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D84FC-E979-4764-8CB5-FD9AD66B4D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3D7DE9-22BB-4BFC-AFD9-1336A85C3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22/05/2020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58F170-6C89-4B87-BBD5-559894C71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14E23-A7F3-49A3-9095-367ACFEB7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4004245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D81B27-2B8D-46CB-B4EE-7A6085CEF0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48CEE4-D3FC-422C-85F8-C1E6A24E7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17007-D94E-4FEB-BF02-62614A2CD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22/05/2020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7D8C9-49D6-430C-98CB-BC2E80C14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BA655-A080-4BDD-BDEC-D1835391F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693071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38391-9CB1-41AC-B835-C2CBA590D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8B09E-2CE9-4217-9687-D8DAB5762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B28BE-59DA-4AB8-94F1-CC80F9F65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22/05/2020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D0077-A6B2-4146-96AA-B91A28F6F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181CA2-7FC2-4D61-8887-4B6766F5D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800916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DD052-4278-4740-9798-D6FD09B11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590698-5CA6-4D4E-BD5E-0EAD2A383C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18A131-A01C-4438-A6FC-E5057468C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22/05/2020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6519F-E070-4A24-80B8-430303F01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69FD7-2790-47A2-939F-881577C19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494710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19398-1C17-44D8-85F2-36B1C702E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61A76-CAB0-4FAA-A59D-09EB443DB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8D9B75-266D-48FB-A59B-0F0105450C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FE4E3C-92A3-402C-B4BB-91127658F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22/05/2020</a:t>
            </a:fld>
            <a:endParaRPr lang="en-K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6D7EFF-48F3-4AC1-B879-7F3A8728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6CFF59-BD06-4D65-AB88-2B19CE6D1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283109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F0ABA-A3EB-47ED-BC53-0CAC706E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09A080-F45A-4186-B95D-1672ACF25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FCAC9D-5119-4978-B0FB-DBD66C17D1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9B5225-E38B-4EE2-95FD-1DCE6983B4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FFA3B9-647C-4D28-AE93-5C66F62CE7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090570-0F91-436D-9390-50F60E665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22/05/2020</a:t>
            </a:fld>
            <a:endParaRPr lang="en-K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48C5A9-5751-4F08-AA7A-937BD594D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1BF380-D987-4620-A3B7-431D05781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924058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ECD4F-9311-4AF4-B675-B56F70F28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038F93-DC5D-4D64-85B4-BAFDFE92C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22/05/2020</a:t>
            </a:fld>
            <a:endParaRPr lang="en-K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25D20A-1AED-4CCE-9C4A-0D897C770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2002B4-9FD5-4BD4-8FBF-FC99E7937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641207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6EB462-217F-45E2-9265-6158DE908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22/05/2020</a:t>
            </a:fld>
            <a:endParaRPr lang="en-K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6665F5-50BB-4389-983E-A1B087C42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E8A295-C3EB-4522-A138-EF888290A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432035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E2463-BC3A-4901-94E5-1F3C3ED11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18671-C5C0-4932-8469-451F8E8E3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839648-5D1E-4862-BC4A-7572D5C56D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678985-6213-49E8-81CA-602E10645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22/05/2020</a:t>
            </a:fld>
            <a:endParaRPr lang="en-K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903E36-9D06-4B24-85A3-082F2B05C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354E22-E4C2-4FEC-93EA-36E93B662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589732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657A1-03F5-437B-8705-383FF42B3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FE7E3A-5AAE-4121-B51A-B762A27FB3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K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7B276F-4000-418C-A0F4-383DF34A60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091033-784C-4102-80FB-1A339EC59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22/05/2020</a:t>
            </a:fld>
            <a:endParaRPr lang="en-K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C1578F-16D9-440A-82D2-6FE74ABA4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BA975C-5AF5-4D3E-94B2-9320D784E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198687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5CB992-7EFE-4A42-AA99-ADC616B74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1AFC7B-D655-46C3-8A46-F4E816E2C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06580-F27A-45BD-9203-B31E524DAF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191F1-4328-4F06-8A80-E9995BEC3917}" type="datetimeFigureOut">
              <a:rPr lang="en-KY" smtClean="0"/>
              <a:t>22/05/2020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3E7E6C-4014-4299-AF39-001F69C3FD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34874-8BBE-4105-857E-8C521F6B18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4187543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K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onicsplay.co.uk/member-only/Phase4Menu.htm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new.phonicsplay.co.uk/resources/phase/2/dragons-den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onicsplay.co.uk/" TargetMode="Externa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new.phonicsplay.co.uk/resources/phase/2/dragons-den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2CDC8D-EF6F-40F6-A235-E04717B2A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881" y="4267832"/>
            <a:ext cx="5407335" cy="1401448"/>
          </a:xfrm>
        </p:spPr>
        <p:txBody>
          <a:bodyPr anchor="t">
            <a:noAutofit/>
          </a:bodyPr>
          <a:lstStyle/>
          <a:p>
            <a:pPr algn="l"/>
            <a:r>
              <a:rPr lang="en-US" sz="5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Turtles Group</a:t>
            </a:r>
            <a:b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n-US" sz="3000" dirty="0">
                <a:solidFill>
                  <a:srgbClr val="000000"/>
                </a:solidFill>
                <a:latin typeface="Comic Sans MS" panose="030F0702030302020204" pitchFamily="66" charset="0"/>
              </a:rPr>
              <a:t>Phonics Phase 5</a:t>
            </a:r>
            <a:endParaRPr lang="en-KY" sz="3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73ADDE-7D6F-4032-8F48-7C36F46AA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5820" y="3009584"/>
            <a:ext cx="4805691" cy="838831"/>
          </a:xfrm>
        </p:spPr>
        <p:txBody>
          <a:bodyPr anchor="b">
            <a:normAutofit lnSpcReduction="10000"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Monday June 1, 2020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Day 1</a:t>
            </a:r>
            <a:endParaRPr lang="en-KY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4" descr="Image result for turtle clipart">
            <a:extLst>
              <a:ext uri="{FF2B5EF4-FFF2-40B4-BE49-F238E27FC236}">
                <a16:creationId xmlns:a16="http://schemas.microsoft.com/office/drawing/2014/main" id="{14543615-8326-44BA-8F5A-277DC50734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0470" y="2017143"/>
            <a:ext cx="4141760" cy="3738113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9073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0" y="308909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b="1" u="sng" dirty="0">
                <a:latin typeface="Comic Sans MS" panose="030F0702030302020204" pitchFamily="66" charset="0"/>
              </a:rPr>
              <a:t>Alternative /c/ sounds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F3C67B-A081-4B72-ACFD-A1819C75636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761" t="36709" r="50501" b="20952"/>
          <a:stretch/>
        </p:blipFill>
        <p:spPr>
          <a:xfrm>
            <a:off x="485583" y="1895999"/>
            <a:ext cx="3854405" cy="3865295"/>
          </a:xfrm>
          <a:prstGeom prst="rect">
            <a:avLst/>
          </a:prstGeom>
        </p:spPr>
      </p:pic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816EDCC9-3AF0-4B6A-BC7B-07BEB61ADD9C}"/>
              </a:ext>
            </a:extLst>
          </p:cNvPr>
          <p:cNvGraphicFramePr>
            <a:graphicFrameLocks noGrp="1"/>
          </p:cNvGraphicFramePr>
          <p:nvPr/>
        </p:nvGraphicFramePr>
        <p:xfrm>
          <a:off x="5313199" y="2599286"/>
          <a:ext cx="6393218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6609">
                  <a:extLst>
                    <a:ext uri="{9D8B030D-6E8A-4147-A177-3AD203B41FA5}">
                      <a16:colId xmlns:a16="http://schemas.microsoft.com/office/drawing/2014/main" val="2991825848"/>
                    </a:ext>
                  </a:extLst>
                </a:gridCol>
                <a:gridCol w="3196609">
                  <a:extLst>
                    <a:ext uri="{9D8B030D-6E8A-4147-A177-3AD203B41FA5}">
                      <a16:colId xmlns:a16="http://schemas.microsoft.com/office/drawing/2014/main" val="399497327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mic Sans MS" panose="030F0702030302020204" pitchFamily="66" charset="0"/>
                        </a:rPr>
                        <a:t>Hard /c/</a:t>
                      </a:r>
                      <a:endParaRPr lang="en-KY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mic Sans MS" panose="030F0702030302020204" pitchFamily="66" charset="0"/>
                        </a:rPr>
                        <a:t>Soft /c/</a:t>
                      </a:r>
                      <a:endParaRPr lang="en-KY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7373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mic Sans MS" panose="030F0702030302020204" pitchFamily="66" charset="0"/>
                        </a:rPr>
                        <a:t>cat</a:t>
                      </a:r>
                      <a:endParaRPr lang="en-KY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mic Sans MS" panose="030F0702030302020204" pitchFamily="66" charset="0"/>
                        </a:rPr>
                        <a:t>cell</a:t>
                      </a:r>
                      <a:endParaRPr lang="en-KY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8553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mic Sans MS" panose="030F0702030302020204" pitchFamily="66" charset="0"/>
                        </a:rPr>
                        <a:t>coat</a:t>
                      </a:r>
                      <a:endParaRPr lang="en-KY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mic Sans MS" panose="030F0702030302020204" pitchFamily="66" charset="0"/>
                        </a:rPr>
                        <a:t>city</a:t>
                      </a:r>
                      <a:endParaRPr lang="en-KY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9348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mic Sans MS" panose="030F0702030302020204" pitchFamily="66" charset="0"/>
                        </a:rPr>
                        <a:t>cold</a:t>
                      </a:r>
                      <a:endParaRPr lang="en-KY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mic Sans MS" panose="030F0702030302020204" pitchFamily="66" charset="0"/>
                        </a:rPr>
                        <a:t>acid</a:t>
                      </a:r>
                      <a:endParaRPr lang="en-KY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5488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192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6" y="279127"/>
            <a:ext cx="11979964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600" b="1" u="sng" dirty="0">
                <a:latin typeface="Comic Sans MS" panose="030F0702030302020204" pitchFamily="66" charset="0"/>
              </a:rPr>
              <a:t>Remember, a tricky word is not spelt how it sounds. Can you read and spell this tricky word?</a:t>
            </a:r>
            <a:endParaRPr lang="en-GB" sz="1600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11500" dirty="0">
                <a:latin typeface="Comic Sans MS" panose="030F0702030302020204" pitchFamily="66" charset="0"/>
              </a:rPr>
              <a:t>because</a:t>
            </a:r>
          </a:p>
        </p:txBody>
      </p:sp>
    </p:spTree>
    <p:extLst>
      <p:ext uri="{BB962C8B-B14F-4D97-AF65-F5344CB8AC3E}">
        <p14:creationId xmlns:p14="http://schemas.microsoft.com/office/powerpoint/2010/main" val="258673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861391"/>
            <a:ext cx="11979964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u="sng" dirty="0">
                <a:latin typeface="Comic Sans MS" panose="030F0702030302020204" pitchFamily="66" charset="0"/>
              </a:rPr>
              <a:t>Can you spell these alternative /c/ words?</a:t>
            </a: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5400" dirty="0">
                <a:latin typeface="Comic Sans MS" panose="030F0702030302020204" pitchFamily="66" charset="0"/>
              </a:rPr>
              <a:t>rice        icy        central</a:t>
            </a:r>
          </a:p>
        </p:txBody>
      </p:sp>
    </p:spTree>
    <p:extLst>
      <p:ext uri="{BB962C8B-B14F-4D97-AF65-F5344CB8AC3E}">
        <p14:creationId xmlns:p14="http://schemas.microsoft.com/office/powerpoint/2010/main" val="488796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855303"/>
            <a:ext cx="1197996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u="sng" dirty="0">
                <a:latin typeface="Comic Sans MS" panose="030F0702030302020204" pitchFamily="66" charset="0"/>
              </a:rPr>
              <a:t>Write this sentence:</a:t>
            </a:r>
          </a:p>
          <a:p>
            <a:pPr algn="ctr">
              <a:spcAft>
                <a:spcPts val="0"/>
              </a:spcAft>
            </a:pPr>
            <a:endParaRPr lang="en-GB" sz="4400" b="1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b="1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Let’s go for a cycle ride.</a:t>
            </a:r>
          </a:p>
        </p:txBody>
      </p:sp>
    </p:spTree>
    <p:extLst>
      <p:ext uri="{BB962C8B-B14F-4D97-AF65-F5344CB8AC3E}">
        <p14:creationId xmlns:p14="http://schemas.microsoft.com/office/powerpoint/2010/main" val="36001742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855303"/>
            <a:ext cx="119799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Well done Turtles!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You completed Day 2!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61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2CDC8D-EF6F-40F6-A235-E04717B2A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881" y="4267832"/>
            <a:ext cx="5407335" cy="1401448"/>
          </a:xfrm>
        </p:spPr>
        <p:txBody>
          <a:bodyPr anchor="t">
            <a:noAutofit/>
          </a:bodyPr>
          <a:lstStyle/>
          <a:p>
            <a:pPr algn="l"/>
            <a:r>
              <a:rPr lang="en-US" sz="5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Turtles Group</a:t>
            </a:r>
            <a:b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n-US" sz="3000" dirty="0">
                <a:solidFill>
                  <a:srgbClr val="000000"/>
                </a:solidFill>
                <a:latin typeface="Comic Sans MS" panose="030F0702030302020204" pitchFamily="66" charset="0"/>
              </a:rPr>
              <a:t>Phonics Phase 5</a:t>
            </a:r>
            <a:endParaRPr lang="en-KY" sz="3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73ADDE-7D6F-4032-8F48-7C36F46AA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5820" y="3009584"/>
            <a:ext cx="4805691" cy="838831"/>
          </a:xfrm>
        </p:spPr>
        <p:txBody>
          <a:bodyPr anchor="b">
            <a:normAutofit lnSpcReduction="10000"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Wednesday June 3, 2020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Day 3</a:t>
            </a:r>
            <a:endParaRPr lang="en-KY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4" descr="Image result for turtle clipart">
            <a:extLst>
              <a:ext uri="{FF2B5EF4-FFF2-40B4-BE49-F238E27FC236}">
                <a16:creationId xmlns:a16="http://schemas.microsoft.com/office/drawing/2014/main" id="{B20A4E30-E5A1-4035-A45C-2809EB8D74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0470" y="2017143"/>
            <a:ext cx="4141760" cy="3738113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09015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450574" y="428178"/>
            <a:ext cx="1130410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Log in to Phonics Play:</a:t>
            </a:r>
          </a:p>
          <a:p>
            <a:pPr algn="ctr"/>
            <a:r>
              <a:rPr lang="en-US" sz="2800" dirty="0">
                <a:latin typeface="Comic Sans MS" panose="030F0702030302020204" pitchFamily="66" charset="0"/>
                <a:hlinkClick r:id="rId2"/>
              </a:rPr>
              <a:t>https://www.phonicsplay.co.uk/member-only/Phase4Menu.htm</a:t>
            </a:r>
            <a:endParaRPr lang="en-US" sz="2800" dirty="0">
              <a:latin typeface="Comic Sans MS" panose="030F0702030302020204" pitchFamily="66" charset="0"/>
            </a:endParaRPr>
          </a:p>
          <a:p>
            <a:pPr algn="ctr"/>
            <a:r>
              <a:rPr lang="en-US" sz="2800" dirty="0">
                <a:latin typeface="Comic Sans MS" panose="030F0702030302020204" pitchFamily="66" charset="0"/>
              </a:rPr>
              <a:t>Username: march20</a:t>
            </a:r>
          </a:p>
          <a:p>
            <a:pPr algn="ctr"/>
            <a:r>
              <a:rPr lang="en-US" sz="2800" dirty="0">
                <a:latin typeface="Comic Sans MS" panose="030F0702030302020204" pitchFamily="66" charset="0"/>
              </a:rPr>
              <a:t>Password: home</a:t>
            </a:r>
            <a:endParaRPr lang="en-GB" sz="6000" dirty="0"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ED1C697-4768-4168-A781-305A71D68772}"/>
              </a:ext>
            </a:extLst>
          </p:cNvPr>
          <p:cNvSpPr/>
          <p:nvPr/>
        </p:nvSpPr>
        <p:spPr>
          <a:xfrm>
            <a:off x="443948" y="3175219"/>
            <a:ext cx="1130410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Comic Sans MS" panose="030F0702030302020204" pitchFamily="66" charset="0"/>
              </a:rPr>
              <a:t>1. Choose ‘Tricky Word Trucks’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2. Click ‘Start’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3. Choose ‘Phase 5 All HFW’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4. Click ‘Choose Trucks’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5. Pick a color, type of truck and route. Then click ‘Play’.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6. </a:t>
            </a:r>
            <a:r>
              <a:rPr lang="en-US" sz="2200" b="1" u="sng" dirty="0">
                <a:latin typeface="Comic Sans MS" panose="030F0702030302020204" pitchFamily="66" charset="0"/>
              </a:rPr>
              <a:t>Adults</a:t>
            </a:r>
            <a:r>
              <a:rPr lang="en-US" sz="2200" dirty="0">
                <a:latin typeface="Comic Sans MS" panose="030F0702030302020204" pitchFamily="66" charset="0"/>
              </a:rPr>
              <a:t> – click on the green tick if your child is correct or the red cross if they make a mistake.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7. Click ‘How did you do?”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8. You can play this game as many times as you like. Why not try some of the other graphemes?</a:t>
            </a:r>
          </a:p>
        </p:txBody>
      </p:sp>
    </p:spTree>
    <p:extLst>
      <p:ext uri="{BB962C8B-B14F-4D97-AF65-F5344CB8AC3E}">
        <p14:creationId xmlns:p14="http://schemas.microsoft.com/office/powerpoint/2010/main" val="418007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0" y="308909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b="1" u="sng" dirty="0">
                <a:latin typeface="Comic Sans MS" panose="030F0702030302020204" pitchFamily="66" charset="0"/>
              </a:rPr>
              <a:t>Alternative /g/ sounds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5F916EE-6E09-43A5-A1FF-725BCDAB50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746" t="18691" r="50518" b="39163"/>
          <a:stretch/>
        </p:blipFill>
        <p:spPr>
          <a:xfrm>
            <a:off x="436728" y="1917286"/>
            <a:ext cx="3753136" cy="3746774"/>
          </a:xfrm>
          <a:prstGeom prst="rect">
            <a:avLst/>
          </a:prstGeom>
        </p:spPr>
      </p:pic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5F46AC3F-DD80-463A-A92E-CAFE149DE6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073146"/>
              </p:ext>
            </p:extLst>
          </p:nvPr>
        </p:nvGraphicFramePr>
        <p:xfrm>
          <a:off x="5340625" y="3038797"/>
          <a:ext cx="6197600" cy="126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800">
                  <a:extLst>
                    <a:ext uri="{9D8B030D-6E8A-4147-A177-3AD203B41FA5}">
                      <a16:colId xmlns:a16="http://schemas.microsoft.com/office/drawing/2014/main" val="409366028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2015897532"/>
                    </a:ext>
                  </a:extLst>
                </a:gridCol>
              </a:tblGrid>
              <a:tr h="6535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mic Sans MS" panose="030F0702030302020204" pitchFamily="66" charset="0"/>
                        </a:rPr>
                        <a:t>/g/ as in g</a:t>
                      </a:r>
                      <a:endParaRPr lang="en-KY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mic Sans MS" panose="030F0702030302020204" pitchFamily="66" charset="0"/>
                        </a:rPr>
                        <a:t>/g/ as in j</a:t>
                      </a:r>
                      <a:endParaRPr lang="en-KY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3769431"/>
                  </a:ext>
                </a:extLst>
              </a:tr>
              <a:tr h="61460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mic Sans MS" panose="030F0702030302020204" pitchFamily="66" charset="0"/>
                        </a:rPr>
                        <a:t>got</a:t>
                      </a:r>
                      <a:endParaRPr lang="en-KY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mic Sans MS" panose="030F0702030302020204" pitchFamily="66" charset="0"/>
                        </a:rPr>
                        <a:t>giraffe</a:t>
                      </a:r>
                      <a:endParaRPr lang="en-KY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41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6261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1026590"/>
            <a:ext cx="11979964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500" b="1" u="sng" dirty="0">
                <a:latin typeface="Comic Sans MS" panose="030F0702030302020204" pitchFamily="66" charset="0"/>
              </a:rPr>
              <a:t>Can you read these alternative /g/ words?</a:t>
            </a:r>
            <a:endParaRPr lang="en-GB" sz="35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got      gent      gem</a:t>
            </a:r>
          </a:p>
        </p:txBody>
      </p:sp>
    </p:spTree>
    <p:extLst>
      <p:ext uri="{BB962C8B-B14F-4D97-AF65-F5344CB8AC3E}">
        <p14:creationId xmlns:p14="http://schemas.microsoft.com/office/powerpoint/2010/main" val="4130048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1026590"/>
            <a:ext cx="11979964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500" b="1" u="sng" dirty="0">
                <a:latin typeface="Comic Sans MS" panose="030F0702030302020204" pitchFamily="66" charset="0"/>
              </a:rPr>
              <a:t>Can you spell these alternative /g/ words?</a:t>
            </a:r>
            <a:endParaRPr lang="en-GB" sz="35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gets      ginger      egg</a:t>
            </a:r>
          </a:p>
        </p:txBody>
      </p:sp>
    </p:spTree>
    <p:extLst>
      <p:ext uri="{BB962C8B-B14F-4D97-AF65-F5344CB8AC3E}">
        <p14:creationId xmlns:p14="http://schemas.microsoft.com/office/powerpoint/2010/main" val="1020630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ED1C697-4768-4168-A781-305A71D68772}"/>
              </a:ext>
            </a:extLst>
          </p:cNvPr>
          <p:cNvSpPr/>
          <p:nvPr/>
        </p:nvSpPr>
        <p:spPr>
          <a:xfrm>
            <a:off x="404189" y="3073354"/>
            <a:ext cx="1130410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Comic Sans MS" panose="030F0702030302020204" pitchFamily="66" charset="0"/>
              </a:rPr>
              <a:t>1. It should open the game “Dragon’s Den”. You can log in if you like using the details above, but don’t have to.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2. Click “Start”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3. Choose “Phase 5”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4. Choose “Revise all Phase 5”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5. The game will start. Read the word on the egg and if it is a real word, drag it to the green dragon. If it is a made up/nonsense word, drag it to the red dragon. There are 10 words to read.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6. You can play this game as many times as you like. Why not try some of the other graphemes?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F1CEF2-17E3-4D18-B3A6-4E3FB96DF346}"/>
              </a:ext>
            </a:extLst>
          </p:cNvPr>
          <p:cNvSpPr/>
          <p:nvPr/>
        </p:nvSpPr>
        <p:spPr>
          <a:xfrm>
            <a:off x="265042" y="428178"/>
            <a:ext cx="1158239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Click on this link to access Phonics Play: </a:t>
            </a:r>
            <a:r>
              <a:rPr lang="en-US" sz="2800" dirty="0">
                <a:latin typeface="Comic Sans MS" panose="030F0702030302020204" pitchFamily="66" charset="0"/>
                <a:hlinkClick r:id="rId2"/>
              </a:rPr>
              <a:t>https://new.phonicsplay.co.uk/resources/phase/2/dragons-den</a:t>
            </a:r>
            <a:r>
              <a:rPr lang="en-US" sz="2800" dirty="0"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en-US" sz="2800" dirty="0">
                <a:latin typeface="Comic Sans MS" panose="030F0702030302020204" pitchFamily="66" charset="0"/>
              </a:rPr>
              <a:t>Username: march20</a:t>
            </a:r>
          </a:p>
          <a:p>
            <a:pPr algn="ctr"/>
            <a:r>
              <a:rPr lang="en-US" sz="2800" dirty="0">
                <a:latin typeface="Comic Sans MS" panose="030F0702030302020204" pitchFamily="66" charset="0"/>
              </a:rPr>
              <a:t>Password: home</a:t>
            </a:r>
            <a:endParaRPr lang="en-GB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4803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920572"/>
            <a:ext cx="11979964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500" b="1" u="sng" dirty="0">
                <a:latin typeface="Comic Sans MS" panose="030F0702030302020204" pitchFamily="66" charset="0"/>
              </a:rPr>
              <a:t>Spelling countdown: Ask an adult to read you the words. Can you spell all of them before they count slowly from 10 to 0?</a:t>
            </a:r>
            <a:endParaRPr lang="en-GB" sz="35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magic     gentle     giant</a:t>
            </a:r>
          </a:p>
        </p:txBody>
      </p:sp>
    </p:spTree>
    <p:extLst>
      <p:ext uri="{BB962C8B-B14F-4D97-AF65-F5344CB8AC3E}">
        <p14:creationId xmlns:p14="http://schemas.microsoft.com/office/powerpoint/2010/main" val="37787341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344557" y="543339"/>
            <a:ext cx="1150288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u="sng" dirty="0">
                <a:latin typeface="Comic Sans MS" panose="030F0702030302020204" pitchFamily="66" charset="0"/>
              </a:rPr>
              <a:t>Write </a:t>
            </a:r>
            <a:r>
              <a:rPr lang="en-GB" sz="4800" b="1" u="sng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4400" b="1" u="sng" dirty="0">
                <a:latin typeface="Comic Sans MS" panose="030F0702030302020204" pitchFamily="66" charset="0"/>
              </a:rPr>
              <a:t>his sen</a:t>
            </a:r>
            <a:r>
              <a:rPr lang="en-GB" sz="4400" b="1" u="sng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4400" b="1" u="sng" dirty="0">
                <a:latin typeface="Comic Sans MS" panose="030F0702030302020204" pitchFamily="66" charset="0"/>
              </a:rPr>
              <a:t>ence:</a:t>
            </a: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5400" dirty="0">
                <a:latin typeface="Comic Sans MS" panose="030F0702030302020204" pitchFamily="66" charset="0"/>
              </a:rPr>
              <a:t>I don’t have the energy to play today!</a:t>
            </a:r>
          </a:p>
        </p:txBody>
      </p:sp>
    </p:spTree>
    <p:extLst>
      <p:ext uri="{BB962C8B-B14F-4D97-AF65-F5344CB8AC3E}">
        <p14:creationId xmlns:p14="http://schemas.microsoft.com/office/powerpoint/2010/main" val="18581559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855303"/>
            <a:ext cx="119799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Well done Turtles!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You completed Day 3!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7053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2CDC8D-EF6F-40F6-A235-E04717B2A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881" y="4267832"/>
            <a:ext cx="5407335" cy="1401448"/>
          </a:xfrm>
        </p:spPr>
        <p:txBody>
          <a:bodyPr anchor="t">
            <a:noAutofit/>
          </a:bodyPr>
          <a:lstStyle/>
          <a:p>
            <a:pPr algn="l"/>
            <a:r>
              <a:rPr lang="en-US" sz="5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Turtles Group</a:t>
            </a:r>
            <a:b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n-US" sz="3000" dirty="0">
                <a:solidFill>
                  <a:srgbClr val="000000"/>
                </a:solidFill>
                <a:latin typeface="Comic Sans MS" panose="030F0702030302020204" pitchFamily="66" charset="0"/>
              </a:rPr>
              <a:t>Phonics Phase 5</a:t>
            </a:r>
            <a:endParaRPr lang="en-KY" sz="3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73ADDE-7D6F-4032-8F48-7C36F46AA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5820" y="3009584"/>
            <a:ext cx="4805691" cy="838831"/>
          </a:xfrm>
        </p:spPr>
        <p:txBody>
          <a:bodyPr anchor="b">
            <a:normAutofit lnSpcReduction="10000"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Thursday June 4, 2020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Day 4</a:t>
            </a:r>
            <a:endParaRPr lang="en-KY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4" descr="Image result for turtle clipart">
            <a:extLst>
              <a:ext uri="{FF2B5EF4-FFF2-40B4-BE49-F238E27FC236}">
                <a16:creationId xmlns:a16="http://schemas.microsoft.com/office/drawing/2014/main" id="{B20A4E30-E5A1-4035-A45C-2809EB8D74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0470" y="2017143"/>
            <a:ext cx="4141760" cy="3738113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8004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450574" y="428178"/>
            <a:ext cx="1130410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Go to Phonics Play: </a:t>
            </a:r>
            <a:r>
              <a:rPr lang="en-US" sz="2800" dirty="0">
                <a:hlinkClick r:id="rId2"/>
              </a:rPr>
              <a:t>https://www.phonicsplay.co.uk/</a:t>
            </a:r>
            <a:endParaRPr lang="en-US" sz="2800" dirty="0"/>
          </a:p>
          <a:p>
            <a:pPr algn="ctr"/>
            <a:r>
              <a:rPr lang="en-US" sz="2800" dirty="0">
                <a:latin typeface="Comic Sans MS" panose="030F0702030302020204" pitchFamily="66" charset="0"/>
              </a:rPr>
              <a:t>Username: march20</a:t>
            </a:r>
          </a:p>
          <a:p>
            <a:pPr algn="ctr"/>
            <a:r>
              <a:rPr lang="en-US" sz="2800" dirty="0">
                <a:latin typeface="Comic Sans MS" panose="030F0702030302020204" pitchFamily="66" charset="0"/>
              </a:rPr>
              <a:t>Password: home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D928926-9E28-4997-8AE3-DB8A11CE3A27}"/>
              </a:ext>
            </a:extLst>
          </p:cNvPr>
          <p:cNvSpPr/>
          <p:nvPr/>
        </p:nvSpPr>
        <p:spPr>
          <a:xfrm>
            <a:off x="450574" y="2736502"/>
            <a:ext cx="11304103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500" dirty="0">
                <a:latin typeface="Comic Sans MS" panose="030F0702030302020204" pitchFamily="66" charset="0"/>
              </a:rPr>
              <a:t>This is using the old version of the Phonics Play website.</a:t>
            </a:r>
          </a:p>
          <a:p>
            <a:r>
              <a:rPr lang="en-GB" sz="2500" dirty="0">
                <a:latin typeface="Comic Sans MS" panose="030F0702030302020204" pitchFamily="66" charset="0"/>
              </a:rPr>
              <a:t>1. Click on the purple “Teachers” bubble</a:t>
            </a:r>
          </a:p>
          <a:p>
            <a:r>
              <a:rPr lang="en-GB" sz="2500" dirty="0">
                <a:latin typeface="Comic Sans MS" panose="030F0702030302020204" pitchFamily="66" charset="0"/>
              </a:rPr>
              <a:t>2. Click on the blue “Interactive Resources” bubble</a:t>
            </a:r>
          </a:p>
          <a:p>
            <a:r>
              <a:rPr lang="en-GB" sz="2500" dirty="0">
                <a:latin typeface="Comic Sans MS" panose="030F0702030302020204" pitchFamily="66" charset="0"/>
              </a:rPr>
              <a:t>3. Click on “Phase 5”</a:t>
            </a:r>
          </a:p>
          <a:p>
            <a:r>
              <a:rPr lang="en-GB" sz="2500" dirty="0">
                <a:latin typeface="Comic Sans MS" panose="030F0702030302020204" pitchFamily="66" charset="0"/>
              </a:rPr>
              <a:t>4. Choose a game to play.</a:t>
            </a:r>
          </a:p>
          <a:p>
            <a:endParaRPr lang="en-GB" sz="2500" dirty="0">
              <a:latin typeface="Comic Sans MS" panose="030F0702030302020204" pitchFamily="66" charset="0"/>
            </a:endParaRPr>
          </a:p>
          <a:p>
            <a:endParaRPr lang="en-GB" sz="2500" dirty="0">
              <a:latin typeface="Comic Sans MS" panose="030F0702030302020204" pitchFamily="66" charset="0"/>
            </a:endParaRPr>
          </a:p>
          <a:p>
            <a:r>
              <a:rPr lang="en-GB" sz="2500" dirty="0">
                <a:latin typeface="Comic Sans MS" panose="030F0702030302020204" pitchFamily="66" charset="0"/>
              </a:rPr>
              <a:t>If you end up on the new version of Phonics Play website, please choose a “Phase 5” game to play.</a:t>
            </a:r>
          </a:p>
        </p:txBody>
      </p:sp>
    </p:spTree>
    <p:extLst>
      <p:ext uri="{BB962C8B-B14F-4D97-AF65-F5344CB8AC3E}">
        <p14:creationId xmlns:p14="http://schemas.microsoft.com/office/powerpoint/2010/main" val="5397983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0" y="308909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b="1" u="sng" dirty="0">
                <a:latin typeface="Comic Sans MS" panose="030F0702030302020204" pitchFamily="66" charset="0"/>
              </a:rPr>
              <a:t>Remember that /g/ can sound two different ways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5F916EE-6E09-43A5-A1FF-725BCDAB50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746" t="18691" r="50518" b="39163"/>
          <a:stretch/>
        </p:blipFill>
        <p:spPr>
          <a:xfrm>
            <a:off x="436728" y="1917286"/>
            <a:ext cx="3753136" cy="3746774"/>
          </a:xfrm>
          <a:prstGeom prst="rect">
            <a:avLst/>
          </a:prstGeom>
        </p:spPr>
      </p:pic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5F46AC3F-DD80-463A-A92E-CAFE149DE6E9}"/>
              </a:ext>
            </a:extLst>
          </p:cNvPr>
          <p:cNvGraphicFramePr>
            <a:graphicFrameLocks noGrp="1"/>
          </p:cNvGraphicFramePr>
          <p:nvPr/>
        </p:nvGraphicFramePr>
        <p:xfrm>
          <a:off x="5340625" y="3038797"/>
          <a:ext cx="6197600" cy="126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800">
                  <a:extLst>
                    <a:ext uri="{9D8B030D-6E8A-4147-A177-3AD203B41FA5}">
                      <a16:colId xmlns:a16="http://schemas.microsoft.com/office/drawing/2014/main" val="409366028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2015897532"/>
                    </a:ext>
                  </a:extLst>
                </a:gridCol>
              </a:tblGrid>
              <a:tr h="6535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mic Sans MS" panose="030F0702030302020204" pitchFamily="66" charset="0"/>
                        </a:rPr>
                        <a:t>/g/ as in g</a:t>
                      </a:r>
                      <a:endParaRPr lang="en-KY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mic Sans MS" panose="030F0702030302020204" pitchFamily="66" charset="0"/>
                        </a:rPr>
                        <a:t>/g/ as in j</a:t>
                      </a:r>
                      <a:endParaRPr lang="en-KY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3769431"/>
                  </a:ext>
                </a:extLst>
              </a:tr>
              <a:tr h="61460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mic Sans MS" panose="030F0702030302020204" pitchFamily="66" charset="0"/>
                        </a:rPr>
                        <a:t>got</a:t>
                      </a:r>
                      <a:endParaRPr lang="en-KY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mic Sans MS" panose="030F0702030302020204" pitchFamily="66" charset="0"/>
                        </a:rPr>
                        <a:t>giraffe</a:t>
                      </a:r>
                      <a:endParaRPr lang="en-KY" sz="2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41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91548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6A2A797-317D-48B2-99DA-7679DD188CFB}"/>
              </a:ext>
            </a:extLst>
          </p:cNvPr>
          <p:cNvSpPr/>
          <p:nvPr/>
        </p:nvSpPr>
        <p:spPr>
          <a:xfrm>
            <a:off x="106020" y="1278381"/>
            <a:ext cx="1197996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Can you read these alternative /g/ words?</a:t>
            </a:r>
            <a:endParaRPr lang="en-GB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magic     dagger     danger</a:t>
            </a:r>
          </a:p>
        </p:txBody>
      </p:sp>
    </p:spTree>
    <p:extLst>
      <p:ext uri="{BB962C8B-B14F-4D97-AF65-F5344CB8AC3E}">
        <p14:creationId xmlns:p14="http://schemas.microsoft.com/office/powerpoint/2010/main" val="206988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6A2A797-317D-48B2-99DA-7679DD188CFB}"/>
              </a:ext>
            </a:extLst>
          </p:cNvPr>
          <p:cNvSpPr/>
          <p:nvPr/>
        </p:nvSpPr>
        <p:spPr>
          <a:xfrm>
            <a:off x="92764" y="986833"/>
            <a:ext cx="1197996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Can you spell these alternative /g/ words?</a:t>
            </a:r>
            <a:endParaRPr lang="en-GB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energy      goatskin</a:t>
            </a:r>
          </a:p>
        </p:txBody>
      </p:sp>
    </p:spTree>
    <p:extLst>
      <p:ext uri="{BB962C8B-B14F-4D97-AF65-F5344CB8AC3E}">
        <p14:creationId xmlns:p14="http://schemas.microsoft.com/office/powerpoint/2010/main" val="35511402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1364974"/>
            <a:ext cx="1197996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u="sng" dirty="0">
                <a:latin typeface="Comic Sans MS" panose="030F0702030302020204" pitchFamily="66" charset="0"/>
              </a:rPr>
              <a:t>Read this sentence:</a:t>
            </a:r>
            <a:endParaRPr lang="en-GB" sz="2000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5400" dirty="0">
                <a:latin typeface="Comic Sans MS" panose="030F0702030302020204" pitchFamily="66" charset="0"/>
              </a:rPr>
              <a:t>There is danger ahead!</a:t>
            </a:r>
          </a:p>
        </p:txBody>
      </p:sp>
    </p:spTree>
    <p:extLst>
      <p:ext uri="{BB962C8B-B14F-4D97-AF65-F5344CB8AC3E}">
        <p14:creationId xmlns:p14="http://schemas.microsoft.com/office/powerpoint/2010/main" val="37576054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921565"/>
            <a:ext cx="119799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Well done Turtles!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You completed Day 4!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  <a:sym typeface="Wingdings" panose="05000000000000000000" pitchFamily="2" charset="2"/>
              </a:rPr>
              <a:t>That’s it for this week 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242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0" y="308909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b="1" u="sng" dirty="0">
                <a:latin typeface="Comic Sans MS" panose="030F0702030302020204" pitchFamily="66" charset="0"/>
              </a:rPr>
              <a:t>Alternative /c/ sounds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F3C67B-A081-4B72-ACFD-A1819C75636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761" t="36709" r="50501" b="20952"/>
          <a:stretch/>
        </p:blipFill>
        <p:spPr>
          <a:xfrm>
            <a:off x="485583" y="1895999"/>
            <a:ext cx="3854405" cy="3865295"/>
          </a:xfrm>
          <a:prstGeom prst="rect">
            <a:avLst/>
          </a:prstGeom>
        </p:spPr>
      </p:pic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816EDCC9-3AF0-4B6A-BC7B-07BEB61ADD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776213"/>
              </p:ext>
            </p:extLst>
          </p:nvPr>
        </p:nvGraphicFramePr>
        <p:xfrm>
          <a:off x="5313199" y="2599286"/>
          <a:ext cx="6393218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6609">
                  <a:extLst>
                    <a:ext uri="{9D8B030D-6E8A-4147-A177-3AD203B41FA5}">
                      <a16:colId xmlns:a16="http://schemas.microsoft.com/office/drawing/2014/main" val="2991825848"/>
                    </a:ext>
                  </a:extLst>
                </a:gridCol>
                <a:gridCol w="3196609">
                  <a:extLst>
                    <a:ext uri="{9D8B030D-6E8A-4147-A177-3AD203B41FA5}">
                      <a16:colId xmlns:a16="http://schemas.microsoft.com/office/drawing/2014/main" val="399497327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mic Sans MS" panose="030F0702030302020204" pitchFamily="66" charset="0"/>
                        </a:rPr>
                        <a:t>Hard /c/</a:t>
                      </a:r>
                      <a:endParaRPr lang="en-KY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mic Sans MS" panose="030F0702030302020204" pitchFamily="66" charset="0"/>
                        </a:rPr>
                        <a:t>Soft /c/</a:t>
                      </a:r>
                      <a:endParaRPr lang="en-KY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7373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mic Sans MS" panose="030F0702030302020204" pitchFamily="66" charset="0"/>
                        </a:rPr>
                        <a:t>cat</a:t>
                      </a:r>
                      <a:endParaRPr lang="en-KY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mic Sans MS" panose="030F0702030302020204" pitchFamily="66" charset="0"/>
                        </a:rPr>
                        <a:t>cell</a:t>
                      </a:r>
                      <a:endParaRPr lang="en-KY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8553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mic Sans MS" panose="030F0702030302020204" pitchFamily="66" charset="0"/>
                        </a:rPr>
                        <a:t>coat</a:t>
                      </a:r>
                      <a:endParaRPr lang="en-KY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mic Sans MS" panose="030F0702030302020204" pitchFamily="66" charset="0"/>
                        </a:rPr>
                        <a:t>city</a:t>
                      </a:r>
                      <a:endParaRPr lang="en-KY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9348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mic Sans MS" panose="030F0702030302020204" pitchFamily="66" charset="0"/>
                        </a:rPr>
                        <a:t>cold</a:t>
                      </a:r>
                      <a:endParaRPr lang="en-KY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mic Sans MS" panose="030F0702030302020204" pitchFamily="66" charset="0"/>
                        </a:rPr>
                        <a:t>acid</a:t>
                      </a:r>
                      <a:endParaRPr lang="en-KY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5488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324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6" y="279127"/>
            <a:ext cx="11979964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600" b="1" u="sng" dirty="0">
                <a:latin typeface="Comic Sans MS" panose="030F0702030302020204" pitchFamily="66" charset="0"/>
              </a:rPr>
              <a:t>Remember, a tricky word is not spelt how it sounds. Can you read and spell this tricky word?</a:t>
            </a:r>
            <a:endParaRPr lang="en-GB" sz="1600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11500" dirty="0">
                <a:latin typeface="Comic Sans MS" panose="030F0702030302020204" pitchFamily="66" charset="0"/>
              </a:rPr>
              <a:t>who</a:t>
            </a:r>
          </a:p>
        </p:txBody>
      </p:sp>
    </p:spTree>
    <p:extLst>
      <p:ext uri="{BB962C8B-B14F-4D97-AF65-F5344CB8AC3E}">
        <p14:creationId xmlns:p14="http://schemas.microsoft.com/office/powerpoint/2010/main" val="477268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920572"/>
            <a:ext cx="1197996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Can you read these alternative /c/ words?</a:t>
            </a:r>
            <a:endParaRPr lang="en-GB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nice       advice       cycle</a:t>
            </a:r>
          </a:p>
        </p:txBody>
      </p:sp>
    </p:spTree>
    <p:extLst>
      <p:ext uri="{BB962C8B-B14F-4D97-AF65-F5344CB8AC3E}">
        <p14:creationId xmlns:p14="http://schemas.microsoft.com/office/powerpoint/2010/main" val="3481555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855303"/>
            <a:ext cx="1197996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u="sng" dirty="0">
                <a:latin typeface="Comic Sans MS" panose="030F0702030302020204" pitchFamily="66" charset="0"/>
              </a:rPr>
              <a:t>Read this sentence:</a:t>
            </a:r>
          </a:p>
          <a:p>
            <a:pPr algn="ctr">
              <a:spcAft>
                <a:spcPts val="0"/>
              </a:spcAft>
            </a:pPr>
            <a:endParaRPr lang="en-GB" sz="4400" b="1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b="1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The city is cold and icy.</a:t>
            </a:r>
          </a:p>
        </p:txBody>
      </p:sp>
    </p:spTree>
    <p:extLst>
      <p:ext uri="{BB962C8B-B14F-4D97-AF65-F5344CB8AC3E}">
        <p14:creationId xmlns:p14="http://schemas.microsoft.com/office/powerpoint/2010/main" val="2637133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855303"/>
            <a:ext cx="119799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Well done Turtles!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You completed Day 1!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650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2CDC8D-EF6F-40F6-A235-E04717B2A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881" y="4267832"/>
            <a:ext cx="5407335" cy="1401448"/>
          </a:xfrm>
        </p:spPr>
        <p:txBody>
          <a:bodyPr anchor="t">
            <a:noAutofit/>
          </a:bodyPr>
          <a:lstStyle/>
          <a:p>
            <a:pPr algn="l"/>
            <a:r>
              <a:rPr lang="en-US" sz="5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Turtles Group</a:t>
            </a:r>
            <a:b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n-US" sz="3000" dirty="0">
                <a:solidFill>
                  <a:srgbClr val="000000"/>
                </a:solidFill>
                <a:latin typeface="Comic Sans MS" panose="030F0702030302020204" pitchFamily="66" charset="0"/>
              </a:rPr>
              <a:t>Phonics Phase 5</a:t>
            </a:r>
            <a:endParaRPr lang="en-KY" sz="3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73ADDE-7D6F-4032-8F48-7C36F46AA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5820" y="3009584"/>
            <a:ext cx="4805691" cy="838831"/>
          </a:xfrm>
        </p:spPr>
        <p:txBody>
          <a:bodyPr anchor="b">
            <a:normAutofit lnSpcReduction="10000"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Tuesday June 2, 2020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Day 2</a:t>
            </a:r>
            <a:endParaRPr lang="en-KY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4" descr="Image result for turtle clipart">
            <a:extLst>
              <a:ext uri="{FF2B5EF4-FFF2-40B4-BE49-F238E27FC236}">
                <a16:creationId xmlns:a16="http://schemas.microsoft.com/office/drawing/2014/main" id="{3DD469D8-028A-41D7-961C-C6A5694ED2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0470" y="2017143"/>
            <a:ext cx="4141760" cy="3738113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1835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ED1C697-4768-4168-A781-305A71D68772}"/>
              </a:ext>
            </a:extLst>
          </p:cNvPr>
          <p:cNvSpPr/>
          <p:nvPr/>
        </p:nvSpPr>
        <p:spPr>
          <a:xfrm>
            <a:off x="404189" y="3073354"/>
            <a:ext cx="1130410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Comic Sans MS" panose="030F0702030302020204" pitchFamily="66" charset="0"/>
              </a:rPr>
              <a:t>1. It should open the game “Dragon’s Den”. You can log in if you like using the details above, but don’t have to.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2. Click “Start”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3. Choose “Phase 5”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4. Choose “Revise all Phase 5”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5. The game will start. Read the word on the egg and if it is a real word, drag it to the green dragon. If it is a made up/nonsense word, drag it to the red dragon. There are 10 words to read.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6. You can play this game as many times as you like. Why not try some of the other graphemes?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F1CEF2-17E3-4D18-B3A6-4E3FB96DF346}"/>
              </a:ext>
            </a:extLst>
          </p:cNvPr>
          <p:cNvSpPr/>
          <p:nvPr/>
        </p:nvSpPr>
        <p:spPr>
          <a:xfrm>
            <a:off x="265042" y="428178"/>
            <a:ext cx="1158239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Click on this link to access Phonics Play: </a:t>
            </a:r>
            <a:r>
              <a:rPr lang="en-US" sz="2800" dirty="0">
                <a:latin typeface="Comic Sans MS" panose="030F0702030302020204" pitchFamily="66" charset="0"/>
                <a:hlinkClick r:id="rId2"/>
              </a:rPr>
              <a:t>https://new.phonicsplay.co.uk/resources/phase/2/dragons-den</a:t>
            </a:r>
            <a:r>
              <a:rPr lang="en-US" sz="2800" dirty="0"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en-US" sz="2800" dirty="0">
                <a:latin typeface="Comic Sans MS" panose="030F0702030302020204" pitchFamily="66" charset="0"/>
              </a:rPr>
              <a:t>Username: march20</a:t>
            </a:r>
          </a:p>
          <a:p>
            <a:pPr algn="ctr"/>
            <a:r>
              <a:rPr lang="en-US" sz="2800" dirty="0">
                <a:latin typeface="Comic Sans MS" panose="030F0702030302020204" pitchFamily="66" charset="0"/>
              </a:rPr>
              <a:t>Password: home</a:t>
            </a:r>
            <a:endParaRPr lang="en-GB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0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5686</TotalTime>
  <Words>911</Words>
  <Application>Microsoft Office PowerPoint</Application>
  <PresentationFormat>Widescreen</PresentationFormat>
  <Paragraphs>158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Comic Sans MS</vt:lpstr>
      <vt:lpstr>Office Theme</vt:lpstr>
      <vt:lpstr>Turtles Group Phonics Phase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Turtles Group Phonics Phase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Turtles Group Phonics Phase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Turtles Group Phonics Phase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Starfish Group Phonics Phase 5</dc:title>
  <dc:creator>Helen Wade</dc:creator>
  <cp:lastModifiedBy>Helen Wade</cp:lastModifiedBy>
  <cp:revision>63</cp:revision>
  <dcterms:created xsi:type="dcterms:W3CDTF">2020-03-22T19:06:16Z</dcterms:created>
  <dcterms:modified xsi:type="dcterms:W3CDTF">2020-05-22T19:24:52Z</dcterms:modified>
</cp:coreProperties>
</file>