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61" r:id="rId3"/>
    <p:sldId id="414" r:id="rId4"/>
    <p:sldId id="283" r:id="rId5"/>
    <p:sldId id="262" r:id="rId6"/>
    <p:sldId id="286" r:id="rId7"/>
    <p:sldId id="415" r:id="rId8"/>
    <p:sldId id="288" r:id="rId9"/>
    <p:sldId id="287" r:id="rId10"/>
    <p:sldId id="284" r:id="rId11"/>
    <p:sldId id="416" r:id="rId12"/>
    <p:sldId id="418" r:id="rId13"/>
    <p:sldId id="294" r:id="rId14"/>
    <p:sldId id="296" r:id="rId15"/>
    <p:sldId id="297" r:id="rId16"/>
    <p:sldId id="417" r:id="rId17"/>
    <p:sldId id="389" r:id="rId18"/>
    <p:sldId id="319" r:id="rId19"/>
    <p:sldId id="419" r:id="rId20"/>
    <p:sldId id="420" r:id="rId21"/>
    <p:sldId id="421" r:id="rId22"/>
    <p:sldId id="422" r:id="rId23"/>
    <p:sldId id="423" r:id="rId24"/>
    <p:sldId id="424" r:id="rId25"/>
    <p:sldId id="425" r:id="rId26"/>
    <p:sldId id="349" r:id="rId27"/>
    <p:sldId id="348" r:id="rId28"/>
    <p:sldId id="426" r:id="rId29"/>
    <p:sldId id="427" r:id="rId30"/>
    <p:sldId id="428" r:id="rId31"/>
    <p:sldId id="429" r:id="rId32"/>
    <p:sldId id="430" r:id="rId33"/>
    <p:sldId id="431" r:id="rId34"/>
    <p:sldId id="377" r:id="rId35"/>
  </p:sldIdLst>
  <p:sldSz cx="12192000" cy="6858000"/>
  <p:notesSz cx="6858000" cy="9144000"/>
  <p:defaultTextStyle>
    <a:defPPr>
      <a:defRPr lang="en-K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 Wade" initials="HW" lastIdx="1" clrIdx="0">
    <p:extLst>
      <p:ext uri="{19B8F6BF-5375-455C-9EA6-DF929625EA0E}">
        <p15:presenceInfo xmlns:p15="http://schemas.microsoft.com/office/powerpoint/2012/main" userId="S::hwade@fbcs.edu.ky::e0da5f96-2f74-4c77-ba25-da6e3fe201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FF99"/>
    <a:srgbClr val="FFCCFF"/>
    <a:srgbClr val="CCE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12" autoAdjust="0"/>
    <p:restoredTop sz="94660"/>
  </p:normalViewPr>
  <p:slideViewPr>
    <p:cSldViewPr snapToGrid="0">
      <p:cViewPr varScale="1">
        <p:scale>
          <a:sx n="72" d="100"/>
          <a:sy n="72" d="100"/>
        </p:scale>
        <p:origin x="9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2274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K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9650E-32B2-460B-8870-B5D621610F86}" type="datetimeFigureOut">
              <a:rPr lang="en-KY" smtClean="0"/>
              <a:t>10/05/2020</a:t>
            </a:fld>
            <a:endParaRPr lang="en-K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K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K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CBFA0-0064-49BD-8EF4-DE74627885D7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31291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0B72F-E0BC-44DA-9A1C-58B06F2E4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67B05D-31AD-4590-948C-B49D08FB6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0F3E2-C7B6-40C4-A860-36F123299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10/05/2020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99779-7825-4908-954D-C8F0F3300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2E193-73F3-4A8E-9E91-20498BC7D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152637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7C65A-BEF0-4EAD-B919-44FE5D9A4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D84FC-E979-4764-8CB5-FD9AD66B4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D7DE9-22BB-4BFC-AFD9-1336A85C3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10/05/2020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8F170-6C89-4B87-BBD5-559894C71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14E23-A7F3-49A3-9095-367ACFEB7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00424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D81B27-2B8D-46CB-B4EE-7A6085CEF0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8CEE4-D3FC-422C-85F8-C1E6A24E7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17007-D94E-4FEB-BF02-62614A2C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10/05/2020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7D8C9-49D6-430C-98CB-BC2E80C14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BA655-A080-4BDD-BDEC-D1835391F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9307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38391-9CB1-41AC-B835-C2CBA590D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8B09E-2CE9-4217-9687-D8DAB5762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B28BE-59DA-4AB8-94F1-CC80F9F6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10/05/2020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D0077-A6B2-4146-96AA-B91A28F6F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81CA2-7FC2-4D61-8887-4B6766F5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80091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DD052-4278-4740-9798-D6FD09B11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90698-5CA6-4D4E-BD5E-0EAD2A383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8A131-A01C-4438-A6FC-E5057468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10/05/2020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6519F-E070-4A24-80B8-430303F01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69FD7-2790-47A2-939F-881577C19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49471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19398-1C17-44D8-85F2-36B1C702E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61A76-CAB0-4FAA-A59D-09EB443DB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D9B75-266D-48FB-A59B-0F0105450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E4E3C-92A3-402C-B4BB-91127658F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10/05/2020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D7EFF-48F3-4AC1-B879-7F3A872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CFF59-BD06-4D65-AB88-2B19CE6D1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28310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F0ABA-A3EB-47ED-BC53-0CAC706E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9A080-F45A-4186-B95D-1672ACF25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CAC9D-5119-4978-B0FB-DBD66C17D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9B5225-E38B-4EE2-95FD-1DCE6983B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FFA3B9-647C-4D28-AE93-5C66F62CE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090570-0F91-436D-9390-50F60E665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10/05/2020</a:t>
            </a:fld>
            <a:endParaRPr lang="en-K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48C5A9-5751-4F08-AA7A-937BD594D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BF380-D987-4620-A3B7-431D05781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92405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CD4F-9311-4AF4-B675-B56F70F2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038F93-DC5D-4D64-85B4-BAFDFE92C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10/05/2020</a:t>
            </a:fld>
            <a:endParaRPr lang="en-K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5D20A-1AED-4CCE-9C4A-0D897C770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2002B4-9FD5-4BD4-8FBF-FC99E793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4120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6EB462-217F-45E2-9265-6158DE908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10/05/2020</a:t>
            </a:fld>
            <a:endParaRPr lang="en-K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6665F5-50BB-4389-983E-A1B087C42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8A295-C3EB-4522-A138-EF888290A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43203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E2463-BC3A-4901-94E5-1F3C3ED11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18671-C5C0-4932-8469-451F8E8E3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839648-5D1E-4862-BC4A-7572D5C56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78985-6213-49E8-81CA-602E10645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10/05/2020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03E36-9D06-4B24-85A3-082F2B05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54E22-E4C2-4FEC-93EA-36E93B662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58973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657A1-03F5-437B-8705-383FF42B3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FE7E3A-5AAE-4121-B51A-B762A27FB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7B276F-4000-418C-A0F4-383DF34A6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91033-784C-4102-80FB-1A339EC5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10/05/2020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1578F-16D9-440A-82D2-6FE74ABA4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A975C-5AF5-4D3E-94B2-9320D784E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19868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5CB992-7EFE-4A42-AA99-ADC616B74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AFC7B-D655-46C3-8A46-F4E816E2C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6580-F27A-45BD-9203-B31E524DAF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191F1-4328-4F06-8A80-E9995BEC3917}" type="datetimeFigureOut">
              <a:rPr lang="en-KY" smtClean="0"/>
              <a:t>10/05/2020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E7E6C-4014-4299-AF39-001F69C3F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34874-8BBE-4105-857E-8C521F6B1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18754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onicsplay.co.uk/member-only/Phase4Menu.htm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Turtles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Monday May 11,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1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4" descr="Image result for turtle clipart">
            <a:extLst>
              <a:ext uri="{FF2B5EF4-FFF2-40B4-BE49-F238E27FC236}">
                <a16:creationId xmlns:a16="http://schemas.microsoft.com/office/drawing/2014/main" id="{88C25A35-E671-4674-AC4D-5617C8EA53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470" y="2017143"/>
            <a:ext cx="4141760" cy="373811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073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702364" y="428178"/>
            <a:ext cx="1060173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What is this sound?</a:t>
            </a: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2400" dirty="0">
                <a:latin typeface="Comic Sans MS" panose="030F0702030302020204" pitchFamily="66" charset="0"/>
              </a:rPr>
              <a:t>Sounds like /</a:t>
            </a:r>
            <a:r>
              <a:rPr lang="en-GB" sz="2400" dirty="0" err="1">
                <a:latin typeface="Comic Sans MS" panose="030F0702030302020204" pitchFamily="66" charset="0"/>
              </a:rPr>
              <a:t>ee</a:t>
            </a:r>
            <a:r>
              <a:rPr lang="en-GB" sz="2400" dirty="0">
                <a:latin typeface="Comic Sans MS" panose="030F0702030302020204" pitchFamily="66" charset="0"/>
              </a:rPr>
              <a:t>/ and /</a:t>
            </a:r>
            <a:r>
              <a:rPr lang="en-GB" sz="2400" dirty="0" err="1">
                <a:latin typeface="Comic Sans MS" panose="030F0702030302020204" pitchFamily="66" charset="0"/>
              </a:rPr>
              <a:t>ea</a:t>
            </a:r>
            <a:r>
              <a:rPr lang="en-GB" sz="2400" dirty="0">
                <a:latin typeface="Comic Sans MS" panose="030F0702030302020204" pitchFamily="66" charset="0"/>
              </a:rPr>
              <a:t>/            /</a:t>
            </a:r>
            <a:r>
              <a:rPr lang="en-GB" sz="2400" dirty="0" err="1">
                <a:latin typeface="Comic Sans MS" panose="030F0702030302020204" pitchFamily="66" charset="0"/>
              </a:rPr>
              <a:t>ey</a:t>
            </a:r>
            <a:r>
              <a:rPr lang="en-GB" sz="2400" dirty="0">
                <a:latin typeface="Comic Sans MS" panose="030F0702030302020204" pitchFamily="66" charset="0"/>
              </a:rPr>
              <a:t>/ always comes at the end of a word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3A886F-A2D8-464D-885D-AB7A194A05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161" t="31102" r="26438" b="27332"/>
          <a:stretch/>
        </p:blipFill>
        <p:spPr>
          <a:xfrm>
            <a:off x="4207565" y="1389010"/>
            <a:ext cx="3452192" cy="344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854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these /</a:t>
            </a:r>
            <a:r>
              <a:rPr lang="en-GB" sz="4000" b="1" u="sng" dirty="0" err="1">
                <a:latin typeface="Comic Sans MS" panose="030F0702030302020204" pitchFamily="66" charset="0"/>
              </a:rPr>
              <a:t>ey</a:t>
            </a:r>
            <a:r>
              <a:rPr lang="en-GB" sz="4000" b="1" u="sng" dirty="0">
                <a:latin typeface="Comic Sans MS" panose="030F0702030302020204" pitchFamily="66" charset="0"/>
              </a:rPr>
              <a:t>/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money     donkey      turkey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6475D55-0DFD-44F0-BB7D-32AF493A6331}"/>
              </a:ext>
            </a:extLst>
          </p:cNvPr>
          <p:cNvGrpSpPr/>
          <p:nvPr/>
        </p:nvGrpSpPr>
        <p:grpSpPr>
          <a:xfrm>
            <a:off x="9210260" y="5062330"/>
            <a:ext cx="2676940" cy="1386524"/>
            <a:chOff x="9210260" y="5062330"/>
            <a:chExt cx="2676940" cy="1386524"/>
          </a:xfrm>
        </p:grpSpPr>
        <p:sp>
          <p:nvSpPr>
            <p:cNvPr id="5" name="Speech Bubble: Oval 4">
              <a:extLst>
                <a:ext uri="{FF2B5EF4-FFF2-40B4-BE49-F238E27FC236}">
                  <a16:creationId xmlns:a16="http://schemas.microsoft.com/office/drawing/2014/main" id="{F3DB5926-DEAA-451E-BCB2-5A520523B802}"/>
                </a:ext>
              </a:extLst>
            </p:cNvPr>
            <p:cNvSpPr/>
            <p:nvPr/>
          </p:nvSpPr>
          <p:spPr>
            <a:xfrm>
              <a:off x="9210260" y="5062330"/>
              <a:ext cx="2676940" cy="1386524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C0AF21B-C471-44DF-A568-1739A5CDBF16}"/>
                </a:ext>
              </a:extLst>
            </p:cNvPr>
            <p:cNvSpPr txBox="1"/>
            <p:nvPr/>
          </p:nvSpPr>
          <p:spPr>
            <a:xfrm>
              <a:off x="9567536" y="5274264"/>
              <a:ext cx="19888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</a:rPr>
                <a:t>Remember to use your sound buttons!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6890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596347" y="1140518"/>
            <a:ext cx="10800522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Look at the words. Can you spell </a:t>
            </a:r>
            <a:r>
              <a:rPr lang="en-GB" sz="44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u="sng" dirty="0">
                <a:latin typeface="Comic Sans MS" panose="030F0702030302020204" pitchFamily="66" charset="0"/>
              </a:rPr>
              <a:t>hese /</a:t>
            </a:r>
            <a:r>
              <a:rPr lang="en-GB" sz="4400" b="1" u="sng" dirty="0" err="1">
                <a:latin typeface="Comic Sans MS" panose="030F0702030302020204" pitchFamily="66" charset="0"/>
              </a:rPr>
              <a:t>ey</a:t>
            </a:r>
            <a:r>
              <a:rPr lang="en-GB" sz="4400" b="1" u="sng" dirty="0">
                <a:latin typeface="Comic Sans MS" panose="030F0702030302020204" pitchFamily="66" charset="0"/>
              </a:rPr>
              <a:t>/ words before they disappear? </a:t>
            </a:r>
          </a:p>
          <a:p>
            <a:pPr algn="ctr">
              <a:spcAft>
                <a:spcPts val="0"/>
              </a:spcAft>
            </a:pPr>
            <a:r>
              <a:rPr lang="en-GB" sz="2000" dirty="0">
                <a:latin typeface="Comic Sans MS" panose="030F0702030302020204" pitchFamily="66" charset="0"/>
              </a:rPr>
              <a:t>(Click anywhere on the screen to start the magic!)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  <a:ea typeface="Times New Roman" panose="02020603050405020304" pitchFamily="18" charset="0"/>
              </a:rPr>
              <a:t>jockey     valley     trolley</a:t>
            </a:r>
            <a:endParaRPr lang="en-KY" sz="50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05874F-E3B9-4564-9842-21C8701BA4DA}"/>
              </a:ext>
            </a:extLst>
          </p:cNvPr>
          <p:cNvSpPr/>
          <p:nvPr/>
        </p:nvSpPr>
        <p:spPr>
          <a:xfrm>
            <a:off x="691802" y="4253794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1CE09D-3BF7-47B9-9843-43237A4A1B58}"/>
              </a:ext>
            </a:extLst>
          </p:cNvPr>
          <p:cNvSpPr/>
          <p:nvPr/>
        </p:nvSpPr>
        <p:spPr>
          <a:xfrm>
            <a:off x="4558747" y="4253794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5B337F-9C27-4F05-A224-EE4AF9B791E0}"/>
              </a:ext>
            </a:extLst>
          </p:cNvPr>
          <p:cNvSpPr/>
          <p:nvPr/>
        </p:nvSpPr>
        <p:spPr>
          <a:xfrm>
            <a:off x="8291925" y="4253794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06790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spell this tricky word?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were</a:t>
            </a:r>
          </a:p>
        </p:txBody>
      </p:sp>
    </p:spTree>
    <p:extLst>
      <p:ext uri="{BB962C8B-B14F-4D97-AF65-F5344CB8AC3E}">
        <p14:creationId xmlns:p14="http://schemas.microsoft.com/office/powerpoint/2010/main" val="3082259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32524" y="920572"/>
            <a:ext cx="119799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these /</a:t>
            </a:r>
            <a:r>
              <a:rPr lang="en-GB" sz="4000" b="1" u="sng" dirty="0" err="1">
                <a:latin typeface="Comic Sans MS" panose="030F0702030302020204" pitchFamily="66" charset="0"/>
              </a:rPr>
              <a:t>ey</a:t>
            </a:r>
            <a:r>
              <a:rPr lang="en-GB" sz="4000" b="1" u="sng" dirty="0">
                <a:latin typeface="Comic Sans MS" panose="030F0702030302020204" pitchFamily="66" charset="0"/>
              </a:rPr>
              <a:t>/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chimney        monkey</a:t>
            </a:r>
          </a:p>
        </p:txBody>
      </p:sp>
    </p:spTree>
    <p:extLst>
      <p:ext uri="{BB962C8B-B14F-4D97-AF65-F5344CB8AC3E}">
        <p14:creationId xmlns:p14="http://schemas.microsoft.com/office/powerpoint/2010/main" val="3778734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92764" y="1198867"/>
            <a:ext cx="119799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How quickly can you write these /</a:t>
            </a:r>
            <a:r>
              <a:rPr lang="en-GB" sz="4400" b="1" u="sng" dirty="0" err="1">
                <a:latin typeface="Comic Sans MS" panose="030F0702030302020204" pitchFamily="66" charset="0"/>
              </a:rPr>
              <a:t>ey</a:t>
            </a:r>
            <a:r>
              <a:rPr lang="en-GB" sz="4400" b="1" u="sng" dirty="0">
                <a:latin typeface="Comic Sans MS" panose="030F0702030302020204" pitchFamily="66" charset="0"/>
              </a:rPr>
              <a:t>/ words?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donkey     turkey     money</a:t>
            </a:r>
          </a:p>
        </p:txBody>
      </p:sp>
    </p:spTree>
    <p:extLst>
      <p:ext uri="{BB962C8B-B14F-4D97-AF65-F5344CB8AC3E}">
        <p14:creationId xmlns:p14="http://schemas.microsoft.com/office/powerpoint/2010/main" val="3916609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364974"/>
            <a:ext cx="1197996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Read </a:t>
            </a:r>
            <a:r>
              <a:rPr lang="en-GB" sz="48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u="sng" dirty="0">
                <a:latin typeface="Comic Sans MS" panose="030F0702030302020204" pitchFamily="66" charset="0"/>
              </a:rPr>
              <a:t>his sentence: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The monkey is on the chimney.</a:t>
            </a:r>
          </a:p>
        </p:txBody>
      </p:sp>
    </p:spTree>
    <p:extLst>
      <p:ext uri="{BB962C8B-B14F-4D97-AF65-F5344CB8AC3E}">
        <p14:creationId xmlns:p14="http://schemas.microsoft.com/office/powerpoint/2010/main" val="237093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Turtles!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2!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705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Turtles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Wednesday May 13,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3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4" descr="Image result for turtle clipart">
            <a:extLst>
              <a:ext uri="{FF2B5EF4-FFF2-40B4-BE49-F238E27FC236}">
                <a16:creationId xmlns:a16="http://schemas.microsoft.com/office/drawing/2014/main" id="{C0F10E6D-1567-4E9A-926E-5755C7F14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470" y="2017143"/>
            <a:ext cx="4141760" cy="373811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901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702364" y="428178"/>
            <a:ext cx="1060173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What is this sound?</a:t>
            </a: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2000" dirty="0">
                <a:latin typeface="Comic Sans MS" panose="030F0702030302020204" pitchFamily="66" charset="0"/>
              </a:rPr>
              <a:t>It is a split /a/ sound. It always has one letter in the middle that splits the /ae/ sound.</a:t>
            </a:r>
          </a:p>
          <a:p>
            <a:pPr algn="ctr">
              <a:spcAft>
                <a:spcPts val="0"/>
              </a:spcAft>
            </a:pPr>
            <a:r>
              <a:rPr lang="en-GB" sz="2000" dirty="0">
                <a:latin typeface="Comic Sans MS" panose="030F0702030302020204" pitchFamily="66" charset="0"/>
              </a:rPr>
              <a:t>It sounds like /ai/ and /ay/.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F124EF5-E5BD-426D-B191-25ACF12C60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978" t="26655" r="50870" b="31585"/>
          <a:stretch/>
        </p:blipFill>
        <p:spPr>
          <a:xfrm>
            <a:off x="4300329" y="1595198"/>
            <a:ext cx="3340568" cy="338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87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450574" y="428178"/>
            <a:ext cx="113041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Log in to Phonics Play: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  <a:hlinkClick r:id="rId2"/>
              </a:rPr>
              <a:t>https://www.phonicsplay.co.uk/member-only/Phase4Menu.htm</a:t>
            </a:r>
            <a:endParaRPr lang="en-US" sz="2800" dirty="0">
              <a:latin typeface="Comic Sans MS" panose="030F0702030302020204" pitchFamily="66" charset="0"/>
            </a:endParaRPr>
          </a:p>
          <a:p>
            <a:pPr algn="ctr"/>
            <a:endParaRPr lang="en-US" sz="2000" dirty="0">
              <a:latin typeface="Comic Sans MS" panose="030F0702030302020204" pitchFamily="66" charset="0"/>
            </a:endParaRPr>
          </a:p>
          <a:p>
            <a:pPr algn="ctr"/>
            <a:r>
              <a:rPr lang="en-US" sz="2000" dirty="0">
                <a:latin typeface="Comic Sans MS" panose="030F0702030302020204" pitchFamily="66" charset="0"/>
              </a:rPr>
              <a:t>Username: march20</a:t>
            </a:r>
          </a:p>
          <a:p>
            <a:pPr algn="ctr"/>
            <a:r>
              <a:rPr lang="en-US" sz="2000" dirty="0">
                <a:latin typeface="Comic Sans MS" panose="030F0702030302020204" pitchFamily="66" charset="0"/>
              </a:rPr>
              <a:t>Password: home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D1C697-4768-4168-A781-305A71D68772}"/>
              </a:ext>
            </a:extLst>
          </p:cNvPr>
          <p:cNvSpPr/>
          <p:nvPr/>
        </p:nvSpPr>
        <p:spPr>
          <a:xfrm>
            <a:off x="443948" y="2861320"/>
            <a:ext cx="1130410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1. Choose ‘Tricky Word Trucks’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2. Click ‘Start’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3. Choose ‘Phase 5 All HFW’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4. Click ‘Choose Trucks’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5. Pick a color, type of truck and route. Then click ‘Play’.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6. </a:t>
            </a:r>
            <a:r>
              <a:rPr lang="en-US" sz="2200" b="1" u="sng" dirty="0">
                <a:latin typeface="Comic Sans MS" panose="030F0702030302020204" pitchFamily="66" charset="0"/>
              </a:rPr>
              <a:t>Adults</a:t>
            </a:r>
            <a:r>
              <a:rPr lang="en-US" sz="2200" dirty="0">
                <a:latin typeface="Comic Sans MS" panose="030F0702030302020204" pitchFamily="66" charset="0"/>
              </a:rPr>
              <a:t> – click on the green tick if your child is correct or the red cross if they make a mistake.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7. Click ‘How did you do?”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8. You can play this game as many times as you like. Why not try some of the other graphemes?</a:t>
            </a:r>
          </a:p>
        </p:txBody>
      </p:sp>
    </p:spTree>
    <p:extLst>
      <p:ext uri="{BB962C8B-B14F-4D97-AF65-F5344CB8AC3E}">
        <p14:creationId xmlns:p14="http://schemas.microsoft.com/office/powerpoint/2010/main" val="760480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these /a-e/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came     made     make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CA7FA63C-12B9-448F-B88A-1DDA7A7A8512}"/>
              </a:ext>
            </a:extLst>
          </p:cNvPr>
          <p:cNvSpPr/>
          <p:nvPr/>
        </p:nvSpPr>
        <p:spPr>
          <a:xfrm>
            <a:off x="6970643" y="5062330"/>
            <a:ext cx="4916557" cy="138652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1CA98B-12FA-4090-A0D2-92C5754972BE}"/>
              </a:ext>
            </a:extLst>
          </p:cNvPr>
          <p:cNvSpPr txBox="1"/>
          <p:nvPr/>
        </p:nvSpPr>
        <p:spPr>
          <a:xfrm>
            <a:off x="7407966" y="5420036"/>
            <a:ext cx="4148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Remember to curve your sound button on a split sound!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EF3E694-4AFA-4AB9-9116-D4ABAFC4E91A}"/>
              </a:ext>
            </a:extLst>
          </p:cNvPr>
          <p:cNvGrpSpPr/>
          <p:nvPr/>
        </p:nvGrpSpPr>
        <p:grpSpPr>
          <a:xfrm>
            <a:off x="2372138" y="3672603"/>
            <a:ext cx="1497499" cy="395813"/>
            <a:chOff x="2372138" y="3672603"/>
            <a:chExt cx="1497499" cy="395813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2F183C8B-9203-4C2F-855F-DAB2A1117469}"/>
                </a:ext>
              </a:extLst>
            </p:cNvPr>
            <p:cNvSpPr/>
            <p:nvPr/>
          </p:nvSpPr>
          <p:spPr>
            <a:xfrm>
              <a:off x="2372138" y="3672603"/>
              <a:ext cx="132523" cy="13252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B91DF41-F098-4F59-83E4-974F26AA1773}"/>
                </a:ext>
              </a:extLst>
            </p:cNvPr>
            <p:cNvSpPr/>
            <p:nvPr/>
          </p:nvSpPr>
          <p:spPr>
            <a:xfrm>
              <a:off x="3253411" y="3679231"/>
              <a:ext cx="132523" cy="13252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1" name="Arrow: Curved Up 10">
              <a:extLst>
                <a:ext uri="{FF2B5EF4-FFF2-40B4-BE49-F238E27FC236}">
                  <a16:creationId xmlns:a16="http://schemas.microsoft.com/office/drawing/2014/main" id="{14E0AE03-7BF0-40C0-9E0D-573364DB1BF8}"/>
                </a:ext>
              </a:extLst>
            </p:cNvPr>
            <p:cNvSpPr/>
            <p:nvPr/>
          </p:nvSpPr>
          <p:spPr>
            <a:xfrm>
              <a:off x="2822715" y="3672603"/>
              <a:ext cx="1046922" cy="395813"/>
            </a:xfrm>
            <a:prstGeom prst="curved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D35C68C-5F28-429E-8026-B991040CA45E}"/>
              </a:ext>
            </a:extLst>
          </p:cNvPr>
          <p:cNvGrpSpPr/>
          <p:nvPr/>
        </p:nvGrpSpPr>
        <p:grpSpPr>
          <a:xfrm>
            <a:off x="5400258" y="3613847"/>
            <a:ext cx="1497499" cy="395813"/>
            <a:chOff x="2372138" y="3672603"/>
            <a:chExt cx="1497499" cy="395813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014BEC6-40AA-40C1-9A87-D934815F28FE}"/>
                </a:ext>
              </a:extLst>
            </p:cNvPr>
            <p:cNvSpPr/>
            <p:nvPr/>
          </p:nvSpPr>
          <p:spPr>
            <a:xfrm>
              <a:off x="2372138" y="3672603"/>
              <a:ext cx="132523" cy="13252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38A932B-F38D-40FA-866D-DDA56EB5B3D6}"/>
                </a:ext>
              </a:extLst>
            </p:cNvPr>
            <p:cNvSpPr/>
            <p:nvPr/>
          </p:nvSpPr>
          <p:spPr>
            <a:xfrm>
              <a:off x="3253411" y="3679231"/>
              <a:ext cx="132523" cy="13252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6" name="Arrow: Curved Up 15">
              <a:extLst>
                <a:ext uri="{FF2B5EF4-FFF2-40B4-BE49-F238E27FC236}">
                  <a16:creationId xmlns:a16="http://schemas.microsoft.com/office/drawing/2014/main" id="{0AF4582B-7F6A-4143-B3A8-844EA46B0EEE}"/>
                </a:ext>
              </a:extLst>
            </p:cNvPr>
            <p:cNvSpPr/>
            <p:nvPr/>
          </p:nvSpPr>
          <p:spPr>
            <a:xfrm>
              <a:off x="2822715" y="3672603"/>
              <a:ext cx="1046922" cy="395813"/>
            </a:xfrm>
            <a:prstGeom prst="curved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0834F44-48E1-480E-8A23-B512299184E4}"/>
              </a:ext>
            </a:extLst>
          </p:cNvPr>
          <p:cNvGrpSpPr/>
          <p:nvPr/>
        </p:nvGrpSpPr>
        <p:grpSpPr>
          <a:xfrm>
            <a:off x="8322365" y="3642101"/>
            <a:ext cx="1497499" cy="395813"/>
            <a:chOff x="2372138" y="3672603"/>
            <a:chExt cx="1497499" cy="395813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E77A4C2-5F8D-462D-9EB0-3C21B87683E0}"/>
                </a:ext>
              </a:extLst>
            </p:cNvPr>
            <p:cNvSpPr/>
            <p:nvPr/>
          </p:nvSpPr>
          <p:spPr>
            <a:xfrm>
              <a:off x="2372138" y="3672603"/>
              <a:ext cx="132523" cy="13252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0093717-9A96-4899-8967-1B991914A86B}"/>
                </a:ext>
              </a:extLst>
            </p:cNvPr>
            <p:cNvSpPr/>
            <p:nvPr/>
          </p:nvSpPr>
          <p:spPr>
            <a:xfrm>
              <a:off x="3253411" y="3679231"/>
              <a:ext cx="132523" cy="13252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20" name="Arrow: Curved Up 19">
              <a:extLst>
                <a:ext uri="{FF2B5EF4-FFF2-40B4-BE49-F238E27FC236}">
                  <a16:creationId xmlns:a16="http://schemas.microsoft.com/office/drawing/2014/main" id="{ECB97986-9F21-46B8-8758-CF9DC15CA683}"/>
                </a:ext>
              </a:extLst>
            </p:cNvPr>
            <p:cNvSpPr/>
            <p:nvPr/>
          </p:nvSpPr>
          <p:spPr>
            <a:xfrm>
              <a:off x="2822715" y="3672603"/>
              <a:ext cx="1046922" cy="395813"/>
            </a:xfrm>
            <a:prstGeom prst="curved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278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0" y="1198867"/>
            <a:ext cx="119799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Can you spell these /a-e/ words?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take     game     cake</a:t>
            </a:r>
          </a:p>
        </p:txBody>
      </p:sp>
    </p:spTree>
    <p:extLst>
      <p:ext uri="{BB962C8B-B14F-4D97-AF65-F5344CB8AC3E}">
        <p14:creationId xmlns:p14="http://schemas.microsoft.com/office/powerpoint/2010/main" val="28197973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this tricky word?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were</a:t>
            </a:r>
          </a:p>
        </p:txBody>
      </p:sp>
    </p:spTree>
    <p:extLst>
      <p:ext uri="{BB962C8B-B14F-4D97-AF65-F5344CB8AC3E}">
        <p14:creationId xmlns:p14="http://schemas.microsoft.com/office/powerpoint/2010/main" val="42338672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these /a-e/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shame     lame     amaze</a:t>
            </a:r>
          </a:p>
        </p:txBody>
      </p:sp>
    </p:spTree>
    <p:extLst>
      <p:ext uri="{BB962C8B-B14F-4D97-AF65-F5344CB8AC3E}">
        <p14:creationId xmlns:p14="http://schemas.microsoft.com/office/powerpoint/2010/main" val="17469162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92764" y="1198867"/>
            <a:ext cx="119799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How quickly can you write these /a-e/ words?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snake     escape     same</a:t>
            </a:r>
          </a:p>
        </p:txBody>
      </p:sp>
    </p:spTree>
    <p:extLst>
      <p:ext uri="{BB962C8B-B14F-4D97-AF65-F5344CB8AC3E}">
        <p14:creationId xmlns:p14="http://schemas.microsoft.com/office/powerpoint/2010/main" val="36670173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364974"/>
            <a:ext cx="1197996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Wri</a:t>
            </a:r>
            <a:r>
              <a:rPr lang="en-GB" sz="44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u="sng" dirty="0">
                <a:latin typeface="Comic Sans MS" panose="030F0702030302020204" pitchFamily="66" charset="0"/>
              </a:rPr>
              <a:t>e </a:t>
            </a:r>
            <a:r>
              <a:rPr lang="en-GB" sz="48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u="sng" dirty="0">
                <a:latin typeface="Comic Sans MS" panose="030F0702030302020204" pitchFamily="66" charset="0"/>
              </a:rPr>
              <a:t>his sen</a:t>
            </a:r>
            <a:r>
              <a:rPr lang="en-GB" sz="44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u="sng" dirty="0">
                <a:latin typeface="Comic Sans MS" panose="030F0702030302020204" pitchFamily="66" charset="0"/>
              </a:rPr>
              <a:t>ence: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Make me a cake.</a:t>
            </a:r>
          </a:p>
        </p:txBody>
      </p:sp>
    </p:spTree>
    <p:extLst>
      <p:ext uri="{BB962C8B-B14F-4D97-AF65-F5344CB8AC3E}">
        <p14:creationId xmlns:p14="http://schemas.microsoft.com/office/powerpoint/2010/main" val="4614887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921565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Turtles!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3!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420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Turtles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Thursday May 14,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4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4" descr="Image result for turtle clipart">
            <a:extLst>
              <a:ext uri="{FF2B5EF4-FFF2-40B4-BE49-F238E27FC236}">
                <a16:creationId xmlns:a16="http://schemas.microsoft.com/office/drawing/2014/main" id="{F5043931-BE8D-468D-A4CA-A02A387136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470" y="2017143"/>
            <a:ext cx="4141760" cy="373811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7303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702364" y="428178"/>
            <a:ext cx="1060173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What is this sound?</a:t>
            </a: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omic Sans MS" panose="030F0702030302020204" pitchFamily="66" charset="0"/>
              </a:rPr>
              <a:t>Sounds like /</a:t>
            </a:r>
            <a:r>
              <a:rPr lang="en-GB" dirty="0" err="1">
                <a:latin typeface="Comic Sans MS" panose="030F0702030302020204" pitchFamily="66" charset="0"/>
              </a:rPr>
              <a:t>ee</a:t>
            </a:r>
            <a:r>
              <a:rPr lang="en-GB" dirty="0">
                <a:latin typeface="Comic Sans MS" panose="030F0702030302020204" pitchFamily="66" charset="0"/>
              </a:rPr>
              <a:t>/ and /</a:t>
            </a:r>
            <a:r>
              <a:rPr lang="en-GB" dirty="0" err="1">
                <a:latin typeface="Comic Sans MS" panose="030F0702030302020204" pitchFamily="66" charset="0"/>
              </a:rPr>
              <a:t>ea</a:t>
            </a:r>
            <a:r>
              <a:rPr lang="en-GB" dirty="0">
                <a:latin typeface="Comic Sans MS" panose="030F0702030302020204" pitchFamily="66" charset="0"/>
              </a:rPr>
              <a:t>/.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9EC4BD-E7B9-47C5-A39E-5172CAF8D3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26462" r="26304" b="31585"/>
          <a:stretch/>
        </p:blipFill>
        <p:spPr>
          <a:xfrm>
            <a:off x="4161183" y="1537252"/>
            <a:ext cx="3578087" cy="356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004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these /e-e/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Pete     compete     Steve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CA7FA63C-12B9-448F-B88A-1DDA7A7A8512}"/>
              </a:ext>
            </a:extLst>
          </p:cNvPr>
          <p:cNvSpPr/>
          <p:nvPr/>
        </p:nvSpPr>
        <p:spPr>
          <a:xfrm>
            <a:off x="9210260" y="5062330"/>
            <a:ext cx="2676940" cy="138652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1CA98B-12FA-4090-A0D2-92C5754972BE}"/>
              </a:ext>
            </a:extLst>
          </p:cNvPr>
          <p:cNvSpPr txBox="1"/>
          <p:nvPr/>
        </p:nvSpPr>
        <p:spPr>
          <a:xfrm>
            <a:off x="9567536" y="5274264"/>
            <a:ext cx="19888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Remember to use your sound buttons!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8FA6E43-E399-451E-B37A-A2BA361B56B9}"/>
              </a:ext>
            </a:extLst>
          </p:cNvPr>
          <p:cNvGrpSpPr/>
          <p:nvPr/>
        </p:nvGrpSpPr>
        <p:grpSpPr>
          <a:xfrm>
            <a:off x="622852" y="4297579"/>
            <a:ext cx="2915478" cy="1953370"/>
            <a:chOff x="622852" y="4297579"/>
            <a:chExt cx="2915478" cy="1953370"/>
          </a:xfrm>
        </p:grpSpPr>
        <p:sp>
          <p:nvSpPr>
            <p:cNvPr id="2" name="Thought Bubble: Cloud 1">
              <a:extLst>
                <a:ext uri="{FF2B5EF4-FFF2-40B4-BE49-F238E27FC236}">
                  <a16:creationId xmlns:a16="http://schemas.microsoft.com/office/drawing/2014/main" id="{CB06913F-3432-4BAC-B41D-70E9A427F184}"/>
                </a:ext>
              </a:extLst>
            </p:cNvPr>
            <p:cNvSpPr/>
            <p:nvPr/>
          </p:nvSpPr>
          <p:spPr>
            <a:xfrm>
              <a:off x="622852" y="4297579"/>
              <a:ext cx="2915478" cy="1953370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E3FCA99-72E4-40A3-BDE6-61B85B5EBC56}"/>
                </a:ext>
              </a:extLst>
            </p:cNvPr>
            <p:cNvSpPr txBox="1"/>
            <p:nvPr/>
          </p:nvSpPr>
          <p:spPr>
            <a:xfrm>
              <a:off x="980662" y="4797287"/>
              <a:ext cx="210709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I wonder why Pete and Steve start with capital letters…</a:t>
              </a:r>
              <a:endParaRPr lang="en-KY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EEE3B15-56F7-4D65-BA45-BF8B22351458}"/>
              </a:ext>
            </a:extLst>
          </p:cNvPr>
          <p:cNvGrpSpPr/>
          <p:nvPr/>
        </p:nvGrpSpPr>
        <p:grpSpPr>
          <a:xfrm>
            <a:off x="4512363" y="3758743"/>
            <a:ext cx="2789587" cy="402437"/>
            <a:chOff x="4512363" y="3758743"/>
            <a:chExt cx="2789587" cy="402437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06C6AFB-1D18-42D3-AA8A-D0624F8B2BE0}"/>
                </a:ext>
              </a:extLst>
            </p:cNvPr>
            <p:cNvSpPr/>
            <p:nvPr/>
          </p:nvSpPr>
          <p:spPr>
            <a:xfrm>
              <a:off x="5804451" y="3758743"/>
              <a:ext cx="132523" cy="13252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AAA089D-0B3D-43B5-97AF-AE578CF93733}"/>
                </a:ext>
              </a:extLst>
            </p:cNvPr>
            <p:cNvSpPr/>
            <p:nvPr/>
          </p:nvSpPr>
          <p:spPr>
            <a:xfrm>
              <a:off x="6685724" y="3758743"/>
              <a:ext cx="132523" cy="13252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1" name="Arrow: Curved Up 10">
              <a:extLst>
                <a:ext uri="{FF2B5EF4-FFF2-40B4-BE49-F238E27FC236}">
                  <a16:creationId xmlns:a16="http://schemas.microsoft.com/office/drawing/2014/main" id="{ED950750-9247-49B1-92C6-8947662CAA62}"/>
                </a:ext>
              </a:extLst>
            </p:cNvPr>
            <p:cNvSpPr/>
            <p:nvPr/>
          </p:nvSpPr>
          <p:spPr>
            <a:xfrm>
              <a:off x="6255028" y="3765367"/>
              <a:ext cx="1046922" cy="395813"/>
            </a:xfrm>
            <a:prstGeom prst="curved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>
                <a:solidFill>
                  <a:schemeClr val="tx1"/>
                </a:solidFill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D67FEA0-5787-4898-A72D-2E2AEE076B84}"/>
                </a:ext>
              </a:extLst>
            </p:cNvPr>
            <p:cNvSpPr/>
            <p:nvPr/>
          </p:nvSpPr>
          <p:spPr>
            <a:xfrm>
              <a:off x="5387005" y="3758743"/>
              <a:ext cx="132523" cy="13252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3D62BE5-F177-4E55-B633-0348DA38F8D7}"/>
                </a:ext>
              </a:extLst>
            </p:cNvPr>
            <p:cNvSpPr/>
            <p:nvPr/>
          </p:nvSpPr>
          <p:spPr>
            <a:xfrm>
              <a:off x="4850291" y="3758743"/>
              <a:ext cx="132523" cy="13252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B30077A-0D0A-4EA9-B4FC-3DF9034AEFAA}"/>
                </a:ext>
              </a:extLst>
            </p:cNvPr>
            <p:cNvSpPr/>
            <p:nvPr/>
          </p:nvSpPr>
          <p:spPr>
            <a:xfrm>
              <a:off x="4512363" y="3758743"/>
              <a:ext cx="132523" cy="13252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</p:grpSp>
    </p:spTree>
    <p:extLst>
      <p:ext uri="{BB962C8B-B14F-4D97-AF65-F5344CB8AC3E}">
        <p14:creationId xmlns:p14="http://schemas.microsoft.com/office/powerpoint/2010/main" val="1772244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450574" y="428178"/>
            <a:ext cx="1130410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b="1" dirty="0">
                <a:latin typeface="Comic Sans MS" panose="030F0702030302020204" pitchFamily="66" charset="0"/>
              </a:rPr>
              <a:t>What is this sound?</a:t>
            </a: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The /</a:t>
            </a:r>
            <a:r>
              <a:rPr lang="en-GB" sz="3200" dirty="0" err="1">
                <a:latin typeface="Comic Sans MS" panose="030F0702030302020204" pitchFamily="66" charset="0"/>
              </a:rPr>
              <a:t>oe</a:t>
            </a:r>
            <a:r>
              <a:rPr lang="en-GB" sz="3200" dirty="0">
                <a:latin typeface="Comic Sans MS" panose="030F0702030302020204" pitchFamily="66" charset="0"/>
              </a:rPr>
              <a:t>/ grapheme usually comes at the end of the word.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37F06B-3E30-4CED-AA38-7EEA11A9D7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23562" r="26304" b="34485"/>
          <a:stretch/>
        </p:blipFill>
        <p:spPr>
          <a:xfrm>
            <a:off x="4505738" y="1616766"/>
            <a:ext cx="2888975" cy="287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4995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0" y="1198867"/>
            <a:ext cx="119799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Can you spell these /e-e/ words?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even     theme     extreme</a:t>
            </a:r>
          </a:p>
        </p:txBody>
      </p:sp>
    </p:spTree>
    <p:extLst>
      <p:ext uri="{BB962C8B-B14F-4D97-AF65-F5344CB8AC3E}">
        <p14:creationId xmlns:p14="http://schemas.microsoft.com/office/powerpoint/2010/main" val="6100564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these /e-e/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Eve     theme     extreme</a:t>
            </a:r>
          </a:p>
        </p:txBody>
      </p:sp>
    </p:spTree>
    <p:extLst>
      <p:ext uri="{BB962C8B-B14F-4D97-AF65-F5344CB8AC3E}">
        <p14:creationId xmlns:p14="http://schemas.microsoft.com/office/powerpoint/2010/main" val="6359421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0" y="1198867"/>
            <a:ext cx="119799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How quickly can you write these /e-e/ words?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Pete     Steve     complete</a:t>
            </a:r>
          </a:p>
        </p:txBody>
      </p:sp>
    </p:spTree>
    <p:extLst>
      <p:ext uri="{BB962C8B-B14F-4D97-AF65-F5344CB8AC3E}">
        <p14:creationId xmlns:p14="http://schemas.microsoft.com/office/powerpoint/2010/main" val="30594358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364974"/>
            <a:ext cx="1197996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Read </a:t>
            </a:r>
            <a:r>
              <a:rPr lang="en-GB" sz="48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u="sng" dirty="0">
                <a:latin typeface="Comic Sans MS" panose="030F0702030302020204" pitchFamily="66" charset="0"/>
              </a:rPr>
              <a:t>his sen</a:t>
            </a:r>
            <a:r>
              <a:rPr lang="en-GB" sz="44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u="sng" dirty="0">
                <a:latin typeface="Comic Sans MS" panose="030F0702030302020204" pitchFamily="66" charset="0"/>
              </a:rPr>
              <a:t>ence: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Pete and Steve made lunch.</a:t>
            </a:r>
          </a:p>
        </p:txBody>
      </p:sp>
    </p:spTree>
    <p:extLst>
      <p:ext uri="{BB962C8B-B14F-4D97-AF65-F5344CB8AC3E}">
        <p14:creationId xmlns:p14="http://schemas.microsoft.com/office/powerpoint/2010/main" val="18581559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948069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Turtles!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4!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That’s it for this week 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336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484243"/>
            <a:ext cx="119799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read 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dirty="0">
                <a:latin typeface="Comic Sans MS" panose="030F0702030302020204" pitchFamily="66" charset="0"/>
              </a:rPr>
              <a:t>hese /</a:t>
            </a:r>
            <a:r>
              <a:rPr lang="en-GB" sz="4400" dirty="0" err="1">
                <a:latin typeface="Comic Sans MS" panose="030F0702030302020204" pitchFamily="66" charset="0"/>
              </a:rPr>
              <a:t>oe</a:t>
            </a:r>
            <a:r>
              <a:rPr lang="en-GB" sz="4400" dirty="0">
                <a:latin typeface="Comic Sans MS" panose="030F0702030302020204" pitchFamily="66" charset="0"/>
              </a:rPr>
              <a:t>/ words?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Joe     toe    hoe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2735F39-B846-4F39-90AB-103EB7F46A03}"/>
              </a:ext>
            </a:extLst>
          </p:cNvPr>
          <p:cNvGrpSpPr/>
          <p:nvPr/>
        </p:nvGrpSpPr>
        <p:grpSpPr>
          <a:xfrm>
            <a:off x="9210260" y="5062330"/>
            <a:ext cx="2676940" cy="1386524"/>
            <a:chOff x="9210260" y="5062330"/>
            <a:chExt cx="2676940" cy="1386524"/>
          </a:xfrm>
        </p:grpSpPr>
        <p:sp>
          <p:nvSpPr>
            <p:cNvPr id="28" name="Speech Bubble: Oval 27">
              <a:extLst>
                <a:ext uri="{FF2B5EF4-FFF2-40B4-BE49-F238E27FC236}">
                  <a16:creationId xmlns:a16="http://schemas.microsoft.com/office/drawing/2014/main" id="{7CC2FD1F-DD98-4B7E-A321-2C47491CF926}"/>
                </a:ext>
              </a:extLst>
            </p:cNvPr>
            <p:cNvSpPr/>
            <p:nvPr/>
          </p:nvSpPr>
          <p:spPr>
            <a:xfrm>
              <a:off x="9210260" y="5062330"/>
              <a:ext cx="2676940" cy="1386524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EC726EA-7EC7-4D9F-81ED-0C81F938803E}"/>
                </a:ext>
              </a:extLst>
            </p:cNvPr>
            <p:cNvSpPr txBox="1"/>
            <p:nvPr/>
          </p:nvSpPr>
          <p:spPr>
            <a:xfrm>
              <a:off x="9567536" y="5274264"/>
              <a:ext cx="19888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</a:rPr>
                <a:t>Remember to use your sound buttons!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004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821634" y="1127266"/>
            <a:ext cx="10190922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Look at the words. Can you spell 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dirty="0">
                <a:latin typeface="Comic Sans MS" panose="030F0702030302020204" pitchFamily="66" charset="0"/>
              </a:rPr>
              <a:t>hese /</a:t>
            </a:r>
            <a:r>
              <a:rPr lang="en-GB" sz="4400" dirty="0" err="1">
                <a:latin typeface="Comic Sans MS" panose="030F0702030302020204" pitchFamily="66" charset="0"/>
              </a:rPr>
              <a:t>oe</a:t>
            </a:r>
            <a:r>
              <a:rPr lang="en-GB" sz="4400" dirty="0">
                <a:latin typeface="Comic Sans MS" panose="030F0702030302020204" pitchFamily="66" charset="0"/>
              </a:rPr>
              <a:t>/ words before they disappear? </a:t>
            </a:r>
          </a:p>
          <a:p>
            <a:pPr algn="ctr">
              <a:spcAft>
                <a:spcPts val="0"/>
              </a:spcAft>
            </a:pPr>
            <a:r>
              <a:rPr lang="en-GB" sz="2000" dirty="0">
                <a:latin typeface="Comic Sans MS" panose="030F0702030302020204" pitchFamily="66" charset="0"/>
              </a:rPr>
              <a:t>(Click anywhere on the screen to start the magic!)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  <a:ea typeface="Times New Roman" panose="02020603050405020304" pitchFamily="18" charset="0"/>
              </a:rPr>
              <a:t>woe        foe        toe</a:t>
            </a:r>
            <a:endParaRPr lang="en-KY" sz="50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05874F-E3B9-4564-9842-21C8701BA4DA}"/>
              </a:ext>
            </a:extLst>
          </p:cNvPr>
          <p:cNvSpPr/>
          <p:nvPr/>
        </p:nvSpPr>
        <p:spPr>
          <a:xfrm>
            <a:off x="921023" y="4240542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1CE09D-3BF7-47B9-9843-43237A4A1B58}"/>
              </a:ext>
            </a:extLst>
          </p:cNvPr>
          <p:cNvSpPr/>
          <p:nvPr/>
        </p:nvSpPr>
        <p:spPr>
          <a:xfrm>
            <a:off x="4787968" y="4240542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5B337F-9C27-4F05-A224-EE4AF9B791E0}"/>
              </a:ext>
            </a:extLst>
          </p:cNvPr>
          <p:cNvSpPr/>
          <p:nvPr/>
        </p:nvSpPr>
        <p:spPr>
          <a:xfrm>
            <a:off x="8521146" y="4240542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175044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463826"/>
            <a:ext cx="119799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Spelling Rule</a:t>
            </a:r>
            <a:endParaRPr lang="en-GB" sz="6600" b="1" u="sng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31A9DC-3116-44E0-8E8A-7CCEBC10CC9F}"/>
              </a:ext>
            </a:extLst>
          </p:cNvPr>
          <p:cNvSpPr/>
          <p:nvPr/>
        </p:nvSpPr>
        <p:spPr>
          <a:xfrm>
            <a:off x="410818" y="2026431"/>
            <a:ext cx="113703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ea typeface="Times New Roman" panose="02020603050405020304" pitchFamily="18" charset="0"/>
              </a:rPr>
              <a:t>When a singular word ends in ‘o’ such as her</a:t>
            </a:r>
            <a:r>
              <a:rPr lang="en-GB" sz="44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o</a:t>
            </a:r>
            <a:r>
              <a:rPr lang="en-GB" sz="4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and tomat</a:t>
            </a:r>
            <a:r>
              <a:rPr lang="en-GB" sz="44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o</a:t>
            </a:r>
            <a:r>
              <a:rPr lang="en-GB" sz="4400" dirty="0">
                <a:latin typeface="Comic Sans MS" panose="030F0702030302020204" pitchFamily="66" charset="0"/>
                <a:ea typeface="Times New Roman" panose="02020603050405020304" pitchFamily="18" charset="0"/>
              </a:rPr>
              <a:t>, it becomes /</a:t>
            </a:r>
            <a:r>
              <a:rPr lang="en-GB" sz="4400" dirty="0" err="1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oe</a:t>
            </a:r>
            <a:r>
              <a:rPr lang="en-GB" sz="4400" dirty="0">
                <a:latin typeface="Comic Sans MS" panose="030F0702030302020204" pitchFamily="66" charset="0"/>
                <a:ea typeface="Times New Roman" panose="02020603050405020304" pitchFamily="18" charset="0"/>
              </a:rPr>
              <a:t>/ when it’s a plural.</a:t>
            </a:r>
          </a:p>
          <a:p>
            <a:pPr algn="ctr">
              <a:spcAft>
                <a:spcPts val="0"/>
              </a:spcAft>
            </a:pPr>
            <a:endParaRPr lang="en-KY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GB" sz="44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 these words:</a:t>
            </a:r>
          </a:p>
          <a:p>
            <a:pPr algn="ctr"/>
            <a:r>
              <a:rPr lang="en-GB" sz="44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tomat</a:t>
            </a:r>
            <a:r>
              <a:rPr lang="en-GB" sz="44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en-GB" sz="44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    g</a:t>
            </a:r>
            <a:r>
              <a:rPr lang="en-GB" sz="44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en-GB" sz="44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    potat</a:t>
            </a:r>
            <a:r>
              <a:rPr lang="en-GB" sz="44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en-GB" sz="44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    her</a:t>
            </a:r>
            <a:r>
              <a:rPr lang="en-GB" sz="44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en-GB" sz="44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KY" sz="4400" dirty="0"/>
          </a:p>
        </p:txBody>
      </p:sp>
    </p:spTree>
    <p:extLst>
      <p:ext uri="{BB962C8B-B14F-4D97-AF65-F5344CB8AC3E}">
        <p14:creationId xmlns:p14="http://schemas.microsoft.com/office/powerpoint/2010/main" val="635095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463826"/>
            <a:ext cx="119799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Can you read </a:t>
            </a:r>
            <a:r>
              <a:rPr lang="en-GB" sz="44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u="sng" dirty="0">
                <a:latin typeface="Comic Sans MS" panose="030F0702030302020204" pitchFamily="66" charset="0"/>
              </a:rPr>
              <a:t>his?</a:t>
            </a:r>
            <a:endParaRPr lang="en-GB" sz="6600" b="1" u="sng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EFD5ED-C6C7-4524-9E85-D624BC8BB95F}"/>
              </a:ext>
            </a:extLst>
          </p:cNvPr>
          <p:cNvSpPr/>
          <p:nvPr/>
        </p:nvSpPr>
        <p:spPr>
          <a:xfrm>
            <a:off x="212036" y="2816086"/>
            <a:ext cx="119799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8000" dirty="0">
                <a:latin typeface="Comic Sans MS" panose="030F0702030302020204" pitchFamily="66" charset="0"/>
              </a:rPr>
              <a:t>Joe hurt his toe.</a:t>
            </a:r>
          </a:p>
        </p:txBody>
      </p:sp>
    </p:spTree>
    <p:extLst>
      <p:ext uri="{BB962C8B-B14F-4D97-AF65-F5344CB8AC3E}">
        <p14:creationId xmlns:p14="http://schemas.microsoft.com/office/powerpoint/2010/main" val="2627567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Turtles!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1!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133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Turtles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Tuesday May 12,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2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4" descr="Image result for turtle clipart">
            <a:extLst>
              <a:ext uri="{FF2B5EF4-FFF2-40B4-BE49-F238E27FC236}">
                <a16:creationId xmlns:a16="http://schemas.microsoft.com/office/drawing/2014/main" id="{5374B563-B8BE-491B-BBFA-51FD46B80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470" y="2017143"/>
            <a:ext cx="4141760" cy="373811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835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670</Words>
  <Application>Microsoft Office PowerPoint</Application>
  <PresentationFormat>Widescreen</PresentationFormat>
  <Paragraphs>188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Comic Sans MS</vt:lpstr>
      <vt:lpstr>Times New Roman</vt:lpstr>
      <vt:lpstr>Office Theme</vt:lpstr>
      <vt:lpstr>Turtles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Turtles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Turtles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Turtles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Starfish Group Phonics Phase 5</dc:title>
  <dc:creator>Helen Wade</dc:creator>
  <cp:lastModifiedBy>Helen Wade</cp:lastModifiedBy>
  <cp:revision>44</cp:revision>
  <dcterms:created xsi:type="dcterms:W3CDTF">2020-03-22T19:06:16Z</dcterms:created>
  <dcterms:modified xsi:type="dcterms:W3CDTF">2020-05-10T20:32:51Z</dcterms:modified>
</cp:coreProperties>
</file>