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8020D-12F8-4213-A186-5B41D1495E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Y"/>
          </a:p>
        </p:txBody>
      </p:sp>
      <p:sp>
        <p:nvSpPr>
          <p:cNvPr id="3" name="Subtitle 2">
            <a:extLst>
              <a:ext uri="{FF2B5EF4-FFF2-40B4-BE49-F238E27FC236}">
                <a16:creationId xmlns:a16="http://schemas.microsoft.com/office/drawing/2014/main" id="{88E8ED6B-5F8B-4AB3-9B1E-46C469ED73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Y"/>
          </a:p>
        </p:txBody>
      </p:sp>
      <p:sp>
        <p:nvSpPr>
          <p:cNvPr id="4" name="Date Placeholder 3">
            <a:extLst>
              <a:ext uri="{FF2B5EF4-FFF2-40B4-BE49-F238E27FC236}">
                <a16:creationId xmlns:a16="http://schemas.microsoft.com/office/drawing/2014/main" id="{9E4C80CE-DC0A-46BC-B775-7ADAA596E6E9}"/>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5" name="Footer Placeholder 4">
            <a:extLst>
              <a:ext uri="{FF2B5EF4-FFF2-40B4-BE49-F238E27FC236}">
                <a16:creationId xmlns:a16="http://schemas.microsoft.com/office/drawing/2014/main" id="{AB81E6F9-1822-42AF-9354-C54A1AF3FC65}"/>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4E600CBF-BBD8-4D42-8B75-2C1F24E65759}"/>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78272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85FE-1DCF-4F48-9359-6CC1C7CA5F05}"/>
              </a:ext>
            </a:extLst>
          </p:cNvPr>
          <p:cNvSpPr>
            <a:spLocks noGrp="1"/>
          </p:cNvSpPr>
          <p:nvPr>
            <p:ph type="title"/>
          </p:nvPr>
        </p:nvSpPr>
        <p:spPr/>
        <p:txBody>
          <a:bodyPr/>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761F0545-DDE0-44DF-9745-4429272F70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DD5BE142-F5A0-4D99-897A-6F60735F432E}"/>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5" name="Footer Placeholder 4">
            <a:extLst>
              <a:ext uri="{FF2B5EF4-FFF2-40B4-BE49-F238E27FC236}">
                <a16:creationId xmlns:a16="http://schemas.microsoft.com/office/drawing/2014/main" id="{550E1E99-D50F-4CCC-94AD-1FE7F0609998}"/>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A3B2E63A-D892-4B10-BE13-81BD1C2A3A2D}"/>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67633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E094D2-EF0F-4AEC-ABEB-9BF943DD5D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Y"/>
          </a:p>
        </p:txBody>
      </p:sp>
      <p:sp>
        <p:nvSpPr>
          <p:cNvPr id="3" name="Vertical Text Placeholder 2">
            <a:extLst>
              <a:ext uri="{FF2B5EF4-FFF2-40B4-BE49-F238E27FC236}">
                <a16:creationId xmlns:a16="http://schemas.microsoft.com/office/drawing/2014/main" id="{CF2C364A-E57A-4BA4-9B05-12FA132C9C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53825DA7-0F94-42C1-9E5E-D0047C9622D0}"/>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5" name="Footer Placeholder 4">
            <a:extLst>
              <a:ext uri="{FF2B5EF4-FFF2-40B4-BE49-F238E27FC236}">
                <a16:creationId xmlns:a16="http://schemas.microsoft.com/office/drawing/2014/main" id="{15BC5B5D-8C15-4174-899F-A85D5CEE3191}"/>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1D10DF0F-4C74-4A25-B600-4F6E7FF6BE31}"/>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896150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888FA-4452-46D2-ABBB-AC03240D590A}"/>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1E53C02E-7C5B-4440-A1EE-88398B5744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40BC8528-C970-465F-8256-C57862E6783D}"/>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5" name="Footer Placeholder 4">
            <a:extLst>
              <a:ext uri="{FF2B5EF4-FFF2-40B4-BE49-F238E27FC236}">
                <a16:creationId xmlns:a16="http://schemas.microsoft.com/office/drawing/2014/main" id="{7482526C-B952-44C3-9936-396CD580EF20}"/>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8E6BA9E4-F44C-4AF0-8134-EF4B789B866B}"/>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329851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3EB7-793F-407B-B183-7653F48CCC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Y"/>
          </a:p>
        </p:txBody>
      </p:sp>
      <p:sp>
        <p:nvSpPr>
          <p:cNvPr id="3" name="Text Placeholder 2">
            <a:extLst>
              <a:ext uri="{FF2B5EF4-FFF2-40B4-BE49-F238E27FC236}">
                <a16:creationId xmlns:a16="http://schemas.microsoft.com/office/drawing/2014/main" id="{DD8BFC3A-8D7C-43F4-B659-F3FE23C566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235569-EEEB-4F6D-90DA-F62E10E59EF8}"/>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5" name="Footer Placeholder 4">
            <a:extLst>
              <a:ext uri="{FF2B5EF4-FFF2-40B4-BE49-F238E27FC236}">
                <a16:creationId xmlns:a16="http://schemas.microsoft.com/office/drawing/2014/main" id="{3F19B676-FA51-4371-B887-35EBE41F8785}"/>
              </a:ext>
            </a:extLst>
          </p:cNvPr>
          <p:cNvSpPr>
            <a:spLocks noGrp="1"/>
          </p:cNvSpPr>
          <p:nvPr>
            <p:ph type="ftr" sz="quarter" idx="11"/>
          </p:nvPr>
        </p:nvSpPr>
        <p:spPr/>
        <p:txBody>
          <a:bodyPr/>
          <a:lstStyle/>
          <a:p>
            <a:endParaRPr lang="en-KY"/>
          </a:p>
        </p:txBody>
      </p:sp>
      <p:sp>
        <p:nvSpPr>
          <p:cNvPr id="6" name="Slide Number Placeholder 5">
            <a:extLst>
              <a:ext uri="{FF2B5EF4-FFF2-40B4-BE49-F238E27FC236}">
                <a16:creationId xmlns:a16="http://schemas.microsoft.com/office/drawing/2014/main" id="{D51BFF6D-80EA-4FC6-8020-BEA111E8C93F}"/>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337687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A415-14D8-4E9A-ADD4-732B1BFEC74B}"/>
              </a:ext>
            </a:extLst>
          </p:cNvPr>
          <p:cNvSpPr>
            <a:spLocks noGrp="1"/>
          </p:cNvSpPr>
          <p:nvPr>
            <p:ph type="title"/>
          </p:nvPr>
        </p:nvSpPr>
        <p:spPr/>
        <p:txBody>
          <a:bodyPr/>
          <a:lstStyle/>
          <a:p>
            <a:r>
              <a:rPr lang="en-US"/>
              <a:t>Click to edit Master title style</a:t>
            </a:r>
            <a:endParaRPr lang="en-KY"/>
          </a:p>
        </p:txBody>
      </p:sp>
      <p:sp>
        <p:nvSpPr>
          <p:cNvPr id="3" name="Content Placeholder 2">
            <a:extLst>
              <a:ext uri="{FF2B5EF4-FFF2-40B4-BE49-F238E27FC236}">
                <a16:creationId xmlns:a16="http://schemas.microsoft.com/office/drawing/2014/main" id="{FE99DDBD-A60C-4FDF-8208-3208F1208E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Content Placeholder 3">
            <a:extLst>
              <a:ext uri="{FF2B5EF4-FFF2-40B4-BE49-F238E27FC236}">
                <a16:creationId xmlns:a16="http://schemas.microsoft.com/office/drawing/2014/main" id="{802F71B1-265B-4060-9FF1-1DE0482938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Date Placeholder 4">
            <a:extLst>
              <a:ext uri="{FF2B5EF4-FFF2-40B4-BE49-F238E27FC236}">
                <a16:creationId xmlns:a16="http://schemas.microsoft.com/office/drawing/2014/main" id="{70BC8FF4-D295-4196-B3A6-C9C67A3DB49B}"/>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6" name="Footer Placeholder 5">
            <a:extLst>
              <a:ext uri="{FF2B5EF4-FFF2-40B4-BE49-F238E27FC236}">
                <a16:creationId xmlns:a16="http://schemas.microsoft.com/office/drawing/2014/main" id="{946D98CE-A574-443B-B32C-8DDB22AA391D}"/>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0C0B8BB5-1F9E-464B-BBBF-AD81BF53C20F}"/>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165114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FE2DF-861F-48B7-A2FE-6CD4944B63E1}"/>
              </a:ext>
            </a:extLst>
          </p:cNvPr>
          <p:cNvSpPr>
            <a:spLocks noGrp="1"/>
          </p:cNvSpPr>
          <p:nvPr>
            <p:ph type="title"/>
          </p:nvPr>
        </p:nvSpPr>
        <p:spPr>
          <a:xfrm>
            <a:off x="839788" y="365125"/>
            <a:ext cx="10515600" cy="1325563"/>
          </a:xfrm>
        </p:spPr>
        <p:txBody>
          <a:bodyPr/>
          <a:lstStyle/>
          <a:p>
            <a:r>
              <a:rPr lang="en-US"/>
              <a:t>Click to edit Master title style</a:t>
            </a:r>
            <a:endParaRPr lang="en-KY"/>
          </a:p>
        </p:txBody>
      </p:sp>
      <p:sp>
        <p:nvSpPr>
          <p:cNvPr id="3" name="Text Placeholder 2">
            <a:extLst>
              <a:ext uri="{FF2B5EF4-FFF2-40B4-BE49-F238E27FC236}">
                <a16:creationId xmlns:a16="http://schemas.microsoft.com/office/drawing/2014/main" id="{8B416BBE-AEB6-445A-8D4E-638717206A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30FB5B-876D-4A5A-8E1B-FFD028C11B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5" name="Text Placeholder 4">
            <a:extLst>
              <a:ext uri="{FF2B5EF4-FFF2-40B4-BE49-F238E27FC236}">
                <a16:creationId xmlns:a16="http://schemas.microsoft.com/office/drawing/2014/main" id="{6B94F886-3567-4F18-9221-6A5153F207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D3A89F-48E3-4EE3-8B2C-06B5474E58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7" name="Date Placeholder 6">
            <a:extLst>
              <a:ext uri="{FF2B5EF4-FFF2-40B4-BE49-F238E27FC236}">
                <a16:creationId xmlns:a16="http://schemas.microsoft.com/office/drawing/2014/main" id="{A4ABB80F-5A40-4E1B-8F58-81C404BA0E39}"/>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8" name="Footer Placeholder 7">
            <a:extLst>
              <a:ext uri="{FF2B5EF4-FFF2-40B4-BE49-F238E27FC236}">
                <a16:creationId xmlns:a16="http://schemas.microsoft.com/office/drawing/2014/main" id="{310C3945-026E-48B2-94C0-644218E0F33A}"/>
              </a:ext>
            </a:extLst>
          </p:cNvPr>
          <p:cNvSpPr>
            <a:spLocks noGrp="1"/>
          </p:cNvSpPr>
          <p:nvPr>
            <p:ph type="ftr" sz="quarter" idx="11"/>
          </p:nvPr>
        </p:nvSpPr>
        <p:spPr/>
        <p:txBody>
          <a:bodyPr/>
          <a:lstStyle/>
          <a:p>
            <a:endParaRPr lang="en-KY"/>
          </a:p>
        </p:txBody>
      </p:sp>
      <p:sp>
        <p:nvSpPr>
          <p:cNvPr id="9" name="Slide Number Placeholder 8">
            <a:extLst>
              <a:ext uri="{FF2B5EF4-FFF2-40B4-BE49-F238E27FC236}">
                <a16:creationId xmlns:a16="http://schemas.microsoft.com/office/drawing/2014/main" id="{8C351D99-D267-4F66-B9FC-AF88297A96D2}"/>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3196466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270D1-356B-4617-A131-BE96420F2FA3}"/>
              </a:ext>
            </a:extLst>
          </p:cNvPr>
          <p:cNvSpPr>
            <a:spLocks noGrp="1"/>
          </p:cNvSpPr>
          <p:nvPr>
            <p:ph type="title"/>
          </p:nvPr>
        </p:nvSpPr>
        <p:spPr/>
        <p:txBody>
          <a:bodyPr/>
          <a:lstStyle/>
          <a:p>
            <a:r>
              <a:rPr lang="en-US"/>
              <a:t>Click to edit Master title style</a:t>
            </a:r>
            <a:endParaRPr lang="en-KY"/>
          </a:p>
        </p:txBody>
      </p:sp>
      <p:sp>
        <p:nvSpPr>
          <p:cNvPr id="3" name="Date Placeholder 2">
            <a:extLst>
              <a:ext uri="{FF2B5EF4-FFF2-40B4-BE49-F238E27FC236}">
                <a16:creationId xmlns:a16="http://schemas.microsoft.com/office/drawing/2014/main" id="{689C4390-AAEE-44BA-A4FB-F3B59DC04A8B}"/>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4" name="Footer Placeholder 3">
            <a:extLst>
              <a:ext uri="{FF2B5EF4-FFF2-40B4-BE49-F238E27FC236}">
                <a16:creationId xmlns:a16="http://schemas.microsoft.com/office/drawing/2014/main" id="{77D0FC44-9981-48BA-9F86-8CAB77B5139A}"/>
              </a:ext>
            </a:extLst>
          </p:cNvPr>
          <p:cNvSpPr>
            <a:spLocks noGrp="1"/>
          </p:cNvSpPr>
          <p:nvPr>
            <p:ph type="ftr" sz="quarter" idx="11"/>
          </p:nvPr>
        </p:nvSpPr>
        <p:spPr/>
        <p:txBody>
          <a:bodyPr/>
          <a:lstStyle/>
          <a:p>
            <a:endParaRPr lang="en-KY"/>
          </a:p>
        </p:txBody>
      </p:sp>
      <p:sp>
        <p:nvSpPr>
          <p:cNvPr id="5" name="Slide Number Placeholder 4">
            <a:extLst>
              <a:ext uri="{FF2B5EF4-FFF2-40B4-BE49-F238E27FC236}">
                <a16:creationId xmlns:a16="http://schemas.microsoft.com/office/drawing/2014/main" id="{70A37292-8719-4C7F-9B76-5FD9E91DB6D4}"/>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91472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083E95-D0F8-4B36-A86E-3BB2D5D23294}"/>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3" name="Footer Placeholder 2">
            <a:extLst>
              <a:ext uri="{FF2B5EF4-FFF2-40B4-BE49-F238E27FC236}">
                <a16:creationId xmlns:a16="http://schemas.microsoft.com/office/drawing/2014/main" id="{928348F2-8BDE-49BD-B84E-3FC78BCC60BD}"/>
              </a:ext>
            </a:extLst>
          </p:cNvPr>
          <p:cNvSpPr>
            <a:spLocks noGrp="1"/>
          </p:cNvSpPr>
          <p:nvPr>
            <p:ph type="ftr" sz="quarter" idx="11"/>
          </p:nvPr>
        </p:nvSpPr>
        <p:spPr/>
        <p:txBody>
          <a:bodyPr/>
          <a:lstStyle/>
          <a:p>
            <a:endParaRPr lang="en-KY"/>
          </a:p>
        </p:txBody>
      </p:sp>
      <p:sp>
        <p:nvSpPr>
          <p:cNvPr id="4" name="Slide Number Placeholder 3">
            <a:extLst>
              <a:ext uri="{FF2B5EF4-FFF2-40B4-BE49-F238E27FC236}">
                <a16:creationId xmlns:a16="http://schemas.microsoft.com/office/drawing/2014/main" id="{F837F302-ED41-412C-AEA0-2C6E606A81B8}"/>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202117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43CA7-FF33-44F0-80B3-B12D8B2A6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Content Placeholder 2">
            <a:extLst>
              <a:ext uri="{FF2B5EF4-FFF2-40B4-BE49-F238E27FC236}">
                <a16:creationId xmlns:a16="http://schemas.microsoft.com/office/drawing/2014/main" id="{83F3727E-B6C9-4A12-89CA-4BF239F914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Text Placeholder 3">
            <a:extLst>
              <a:ext uri="{FF2B5EF4-FFF2-40B4-BE49-F238E27FC236}">
                <a16:creationId xmlns:a16="http://schemas.microsoft.com/office/drawing/2014/main" id="{F91F304B-354C-45BF-A7EB-543A13FF3F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9D7B7F-5197-4332-9A97-AFAC5B6AE2DC}"/>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6" name="Footer Placeholder 5">
            <a:extLst>
              <a:ext uri="{FF2B5EF4-FFF2-40B4-BE49-F238E27FC236}">
                <a16:creationId xmlns:a16="http://schemas.microsoft.com/office/drawing/2014/main" id="{0975F087-A7A9-4D36-BBC8-40657C1C43B8}"/>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16019B7F-F2DD-4351-8650-E7C87358CD1B}"/>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333457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FDE0E-EF83-4385-B89F-39E0F2F536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Y"/>
          </a:p>
        </p:txBody>
      </p:sp>
      <p:sp>
        <p:nvSpPr>
          <p:cNvPr id="3" name="Picture Placeholder 2">
            <a:extLst>
              <a:ext uri="{FF2B5EF4-FFF2-40B4-BE49-F238E27FC236}">
                <a16:creationId xmlns:a16="http://schemas.microsoft.com/office/drawing/2014/main" id="{90777909-1019-40D1-B05B-1B08F52C3C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Y"/>
          </a:p>
        </p:txBody>
      </p:sp>
      <p:sp>
        <p:nvSpPr>
          <p:cNvPr id="4" name="Text Placeholder 3">
            <a:extLst>
              <a:ext uri="{FF2B5EF4-FFF2-40B4-BE49-F238E27FC236}">
                <a16:creationId xmlns:a16="http://schemas.microsoft.com/office/drawing/2014/main" id="{D1663ED2-45CF-44A9-A08E-AD48944059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E88A74-C81C-4F3C-94E6-1A30C9962DDA}"/>
              </a:ext>
            </a:extLst>
          </p:cNvPr>
          <p:cNvSpPr>
            <a:spLocks noGrp="1"/>
          </p:cNvSpPr>
          <p:nvPr>
            <p:ph type="dt" sz="half" idx="10"/>
          </p:nvPr>
        </p:nvSpPr>
        <p:spPr/>
        <p:txBody>
          <a:bodyPr/>
          <a:lstStyle/>
          <a:p>
            <a:fld id="{AB59B70B-8D4D-4660-B6F5-06278951BB05}" type="datetimeFigureOut">
              <a:rPr lang="en-KY" smtClean="0"/>
              <a:t>13/05/2020</a:t>
            </a:fld>
            <a:endParaRPr lang="en-KY"/>
          </a:p>
        </p:txBody>
      </p:sp>
      <p:sp>
        <p:nvSpPr>
          <p:cNvPr id="6" name="Footer Placeholder 5">
            <a:extLst>
              <a:ext uri="{FF2B5EF4-FFF2-40B4-BE49-F238E27FC236}">
                <a16:creationId xmlns:a16="http://schemas.microsoft.com/office/drawing/2014/main" id="{25E6BB92-B5BD-4AEB-9B46-672DD10148ED}"/>
              </a:ext>
            </a:extLst>
          </p:cNvPr>
          <p:cNvSpPr>
            <a:spLocks noGrp="1"/>
          </p:cNvSpPr>
          <p:nvPr>
            <p:ph type="ftr" sz="quarter" idx="11"/>
          </p:nvPr>
        </p:nvSpPr>
        <p:spPr/>
        <p:txBody>
          <a:bodyPr/>
          <a:lstStyle/>
          <a:p>
            <a:endParaRPr lang="en-KY"/>
          </a:p>
        </p:txBody>
      </p:sp>
      <p:sp>
        <p:nvSpPr>
          <p:cNvPr id="7" name="Slide Number Placeholder 6">
            <a:extLst>
              <a:ext uri="{FF2B5EF4-FFF2-40B4-BE49-F238E27FC236}">
                <a16:creationId xmlns:a16="http://schemas.microsoft.com/office/drawing/2014/main" id="{A36825CE-5225-4251-A72F-7D14E47C47BA}"/>
              </a:ext>
            </a:extLst>
          </p:cNvPr>
          <p:cNvSpPr>
            <a:spLocks noGrp="1"/>
          </p:cNvSpPr>
          <p:nvPr>
            <p:ph type="sldNum" sz="quarter" idx="12"/>
          </p:nvPr>
        </p:nvSpPr>
        <p:spPr/>
        <p:txBody>
          <a:bodyPr/>
          <a:lstStyle/>
          <a:p>
            <a:fld id="{8936F60A-2099-4B28-B321-3A3DBB3F87DF}" type="slidenum">
              <a:rPr lang="en-KY" smtClean="0"/>
              <a:t>‹#›</a:t>
            </a:fld>
            <a:endParaRPr lang="en-KY"/>
          </a:p>
        </p:txBody>
      </p:sp>
    </p:spTree>
    <p:extLst>
      <p:ext uri="{BB962C8B-B14F-4D97-AF65-F5344CB8AC3E}">
        <p14:creationId xmlns:p14="http://schemas.microsoft.com/office/powerpoint/2010/main" val="164853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DBD17B-6E8A-438A-B2B4-A4C3B40B3D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Y"/>
          </a:p>
        </p:txBody>
      </p:sp>
      <p:sp>
        <p:nvSpPr>
          <p:cNvPr id="3" name="Text Placeholder 2">
            <a:extLst>
              <a:ext uri="{FF2B5EF4-FFF2-40B4-BE49-F238E27FC236}">
                <a16:creationId xmlns:a16="http://schemas.microsoft.com/office/drawing/2014/main" id="{6771698F-5E29-422B-8E75-7FCE265EB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Y"/>
          </a:p>
        </p:txBody>
      </p:sp>
      <p:sp>
        <p:nvSpPr>
          <p:cNvPr id="4" name="Date Placeholder 3">
            <a:extLst>
              <a:ext uri="{FF2B5EF4-FFF2-40B4-BE49-F238E27FC236}">
                <a16:creationId xmlns:a16="http://schemas.microsoft.com/office/drawing/2014/main" id="{AAF0215D-DD37-41E0-825F-73D8DC6DE0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9B70B-8D4D-4660-B6F5-06278951BB05}" type="datetimeFigureOut">
              <a:rPr lang="en-KY" smtClean="0"/>
              <a:t>13/05/2020</a:t>
            </a:fld>
            <a:endParaRPr lang="en-KY"/>
          </a:p>
        </p:txBody>
      </p:sp>
      <p:sp>
        <p:nvSpPr>
          <p:cNvPr id="5" name="Footer Placeholder 4">
            <a:extLst>
              <a:ext uri="{FF2B5EF4-FFF2-40B4-BE49-F238E27FC236}">
                <a16:creationId xmlns:a16="http://schemas.microsoft.com/office/drawing/2014/main" id="{85C30223-1123-42A7-A8BE-61086686C6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Y"/>
          </a:p>
        </p:txBody>
      </p:sp>
      <p:sp>
        <p:nvSpPr>
          <p:cNvPr id="6" name="Slide Number Placeholder 5">
            <a:extLst>
              <a:ext uri="{FF2B5EF4-FFF2-40B4-BE49-F238E27FC236}">
                <a16:creationId xmlns:a16="http://schemas.microsoft.com/office/drawing/2014/main" id="{8F0F3E3C-093B-46F8-9AFE-9E73E73420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6F60A-2099-4B28-B321-3A3DBB3F87DF}" type="slidenum">
              <a:rPr lang="en-KY" smtClean="0"/>
              <a:t>‹#›</a:t>
            </a:fld>
            <a:endParaRPr lang="en-KY"/>
          </a:p>
        </p:txBody>
      </p:sp>
    </p:spTree>
    <p:extLst>
      <p:ext uri="{BB962C8B-B14F-4D97-AF65-F5344CB8AC3E}">
        <p14:creationId xmlns:p14="http://schemas.microsoft.com/office/powerpoint/2010/main" val="422025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hmhinthenews.com/happy-feet-visits-new-zealand"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3A8FA-8211-4CCD-A2DA-17A6C7F46B0D}"/>
              </a:ext>
            </a:extLst>
          </p:cNvPr>
          <p:cNvSpPr>
            <a:spLocks noGrp="1"/>
          </p:cNvSpPr>
          <p:nvPr>
            <p:ph type="ctrTitle"/>
          </p:nvPr>
        </p:nvSpPr>
        <p:spPr/>
        <p:txBody>
          <a:bodyPr>
            <a:normAutofit fontScale="90000"/>
          </a:bodyPr>
          <a:lstStyle/>
          <a:p>
            <a:r>
              <a:rPr lang="en-US" b="1" u="sng" dirty="0">
                <a:latin typeface="+mn-lt"/>
              </a:rPr>
              <a:t>Descriptive Writing Project</a:t>
            </a:r>
            <a:br>
              <a:rPr lang="en-US" b="1" u="sng" dirty="0">
                <a:latin typeface="+mn-lt"/>
              </a:rPr>
            </a:br>
            <a:br>
              <a:rPr lang="en-US" b="1" u="sng" dirty="0">
                <a:latin typeface="+mn-lt"/>
              </a:rPr>
            </a:br>
            <a:r>
              <a:rPr lang="en-US" b="1" u="sng" dirty="0">
                <a:latin typeface="+mn-lt"/>
              </a:rPr>
              <a:t>Step 1</a:t>
            </a:r>
            <a:endParaRPr lang="en-KY" b="1" u="sng" dirty="0">
              <a:latin typeface="+mn-lt"/>
            </a:endParaRPr>
          </a:p>
        </p:txBody>
      </p:sp>
      <p:sp>
        <p:nvSpPr>
          <p:cNvPr id="3" name="Subtitle 2">
            <a:extLst>
              <a:ext uri="{FF2B5EF4-FFF2-40B4-BE49-F238E27FC236}">
                <a16:creationId xmlns:a16="http://schemas.microsoft.com/office/drawing/2014/main" id="{38E7BB6F-F86D-426C-A4FC-42A958887259}"/>
              </a:ext>
            </a:extLst>
          </p:cNvPr>
          <p:cNvSpPr>
            <a:spLocks noGrp="1"/>
          </p:cNvSpPr>
          <p:nvPr>
            <p:ph type="subTitle" idx="1"/>
          </p:nvPr>
        </p:nvSpPr>
        <p:spPr>
          <a:xfrm>
            <a:off x="1524000" y="4823790"/>
            <a:ext cx="9144000" cy="434009"/>
          </a:xfrm>
        </p:spPr>
        <p:txBody>
          <a:bodyPr/>
          <a:lstStyle/>
          <a:p>
            <a:r>
              <a:rPr lang="en-US" dirty="0"/>
              <a:t>Grade 1</a:t>
            </a:r>
            <a:endParaRPr lang="en-KY" dirty="0"/>
          </a:p>
        </p:txBody>
      </p:sp>
    </p:spTree>
    <p:extLst>
      <p:ext uri="{BB962C8B-B14F-4D97-AF65-F5344CB8AC3E}">
        <p14:creationId xmlns:p14="http://schemas.microsoft.com/office/powerpoint/2010/main" val="62668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CB2BB0-5480-43B4-A89D-1C02B5802016}"/>
              </a:ext>
            </a:extLst>
          </p:cNvPr>
          <p:cNvSpPr/>
          <p:nvPr/>
        </p:nvSpPr>
        <p:spPr>
          <a:xfrm>
            <a:off x="364435" y="745701"/>
            <a:ext cx="11463130" cy="3108928"/>
          </a:xfrm>
          <a:prstGeom prst="rect">
            <a:avLst/>
          </a:prstGeom>
        </p:spPr>
        <p:txBody>
          <a:bodyPr wrap="square">
            <a:spAutoFit/>
          </a:bodyPr>
          <a:lstStyle/>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Today you will read an online article called “’Happy Feet’” Visits New Zealand.”</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Look at the photograph.</a:t>
            </a:r>
          </a:p>
          <a:p>
            <a:pPr marL="342900" indent="-342900">
              <a:lnSpc>
                <a:spcPct val="105000"/>
              </a:lnSpc>
              <a:spcAft>
                <a:spcPts val="800"/>
              </a:spcAf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What kind of animal will we be reading about?</a:t>
            </a:r>
          </a:p>
          <a:p>
            <a:pPr marL="342900" indent="-342900">
              <a:lnSpc>
                <a:spcPct val="105000"/>
              </a:lnSpc>
              <a:spcAft>
                <a:spcPts val="800"/>
              </a:spcAf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What questions do you have about it?</a:t>
            </a:r>
          </a:p>
          <a:p>
            <a:pPr marL="342900" indent="-342900">
              <a:lnSpc>
                <a:spcPct val="105000"/>
              </a:lnSpc>
              <a:spcAft>
                <a:spcPts val="800"/>
              </a:spcAft>
              <a:buFont typeface="Arial" panose="020B0604020202020204" pitchFamily="34" charset="0"/>
              <a:buChar char="•"/>
            </a:pPr>
            <a:r>
              <a:rPr lang="en-US" sz="2600" dirty="0">
                <a:latin typeface="Calibri" panose="020F0502020204030204" pitchFamily="34" charset="0"/>
                <a:ea typeface="Calibri" panose="020F0502020204030204" pitchFamily="34" charset="0"/>
                <a:cs typeface="Calibri" panose="020F0502020204030204" pitchFamily="34" charset="0"/>
              </a:rPr>
              <a:t>What do you expect this article to be about?</a:t>
            </a:r>
            <a:endParaRPr lang="en-KY" sz="2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CC096437-71B0-4C94-A0B7-80756D3C0AF7}"/>
              </a:ext>
            </a:extLst>
          </p:cNvPr>
          <p:cNvPicPr>
            <a:picLocks noChangeAspect="1"/>
          </p:cNvPicPr>
          <p:nvPr/>
        </p:nvPicPr>
        <p:blipFill rotWithShape="1">
          <a:blip r:embed="rId2"/>
          <a:srcRect l="27935" t="47781" r="52391" b="17666"/>
          <a:stretch/>
        </p:blipFill>
        <p:spPr>
          <a:xfrm>
            <a:off x="7540488" y="1610179"/>
            <a:ext cx="2398644" cy="2368519"/>
          </a:xfrm>
          <a:prstGeom prst="rect">
            <a:avLst/>
          </a:prstGeom>
        </p:spPr>
      </p:pic>
      <p:sp>
        <p:nvSpPr>
          <p:cNvPr id="11" name="Rectangle 10">
            <a:extLst>
              <a:ext uri="{FF2B5EF4-FFF2-40B4-BE49-F238E27FC236}">
                <a16:creationId xmlns:a16="http://schemas.microsoft.com/office/drawing/2014/main" id="{7C701F34-1956-426B-9EE3-54F555C5C14D}"/>
              </a:ext>
            </a:extLst>
          </p:cNvPr>
          <p:cNvSpPr/>
          <p:nvPr/>
        </p:nvSpPr>
        <p:spPr>
          <a:xfrm>
            <a:off x="364435" y="5145423"/>
            <a:ext cx="11463130" cy="1335622"/>
          </a:xfrm>
          <a:prstGeom prst="rect">
            <a:avLst/>
          </a:prstGeom>
        </p:spPr>
        <p:txBody>
          <a:bodyPr wrap="square">
            <a:spAutoFit/>
          </a:bodyPr>
          <a:lstStyle/>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Now ask an adult to read the article on the next slide to you. As they read, listen for the main idea that the article is about. Listen for facts or details that tell more about that main idea.</a:t>
            </a:r>
          </a:p>
        </p:txBody>
      </p:sp>
    </p:spTree>
    <p:extLst>
      <p:ext uri="{BB962C8B-B14F-4D97-AF65-F5344CB8AC3E}">
        <p14:creationId xmlns:p14="http://schemas.microsoft.com/office/powerpoint/2010/main" val="3371583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127A6D-D44B-4C60-A77D-3486853E928A}"/>
              </a:ext>
            </a:extLst>
          </p:cNvPr>
          <p:cNvSpPr/>
          <p:nvPr/>
        </p:nvSpPr>
        <p:spPr>
          <a:xfrm>
            <a:off x="238539" y="293911"/>
            <a:ext cx="11396870" cy="6270178"/>
          </a:xfrm>
          <a:prstGeom prst="rect">
            <a:avLst/>
          </a:prstGeom>
        </p:spPr>
        <p:txBody>
          <a:bodyPr wrap="square">
            <a:spAutoFit/>
          </a:bodyPr>
          <a:lstStyle/>
          <a:p>
            <a:pPr>
              <a:lnSpc>
                <a:spcPct val="107000"/>
              </a:lnSpc>
              <a:spcAft>
                <a:spcPts val="800"/>
              </a:spcAft>
            </a:pPr>
            <a:r>
              <a:rPr lang="en-KY" sz="20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http://hmhinthenews.com/happy-feet-visits-new-zealand</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KY" sz="2000" b="1" u="sng" dirty="0">
                <a:latin typeface="Calibri" panose="020F0502020204030204" pitchFamily="34" charset="0"/>
                <a:ea typeface="Calibri" panose="020F0502020204030204" pitchFamily="34" charset="0"/>
                <a:cs typeface="Calibri" panose="020F0502020204030204" pitchFamily="34" charset="0"/>
              </a:rPr>
              <a:t>September 2011</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KY" sz="2000" b="1" u="sng" dirty="0">
                <a:latin typeface="Calibri" panose="020F0502020204030204" pitchFamily="34" charset="0"/>
                <a:ea typeface="Calibri" panose="020F0502020204030204" pitchFamily="34" charset="0"/>
                <a:cs typeface="Calibri" panose="020F0502020204030204" pitchFamily="34" charset="0"/>
              </a:rPr>
              <a:t>“Happy Feet” Visits New Zealand</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KY" sz="2000" dirty="0">
                <a:latin typeface="Calibri" panose="020F0502020204030204" pitchFamily="34" charset="0"/>
                <a:ea typeface="Calibri" panose="020F0502020204030204" pitchFamily="34" charset="0"/>
                <a:cs typeface="Calibri" panose="020F0502020204030204" pitchFamily="34" charset="0"/>
              </a:rPr>
              <a:t>An emperor penguin swam about 2,000 miles from home! He </a:t>
            </a:r>
            <a:r>
              <a:rPr lang="en-KY" sz="2000" dirty="0" err="1">
                <a:latin typeface="Calibri" panose="020F0502020204030204" pitchFamily="34" charset="0"/>
                <a:ea typeface="Calibri" panose="020F0502020204030204" pitchFamily="34" charset="0"/>
                <a:cs typeface="Calibri" panose="020F0502020204030204" pitchFamily="34" charset="0"/>
              </a:rPr>
              <a:t>traveled</a:t>
            </a:r>
            <a:r>
              <a:rPr lang="en-KY" sz="2000" dirty="0">
                <a:latin typeface="Calibri" panose="020F0502020204030204" pitchFamily="34" charset="0"/>
                <a:ea typeface="Calibri" panose="020F0502020204030204" pitchFamily="34" charset="0"/>
                <a:cs typeface="Calibri" panose="020F0502020204030204" pitchFamily="34" charset="0"/>
              </a:rPr>
              <a:t> from Antarctica to New Zealand. No one knows why he swam so far. Some people think he took a “wrong turn” and got lost.</a:t>
            </a:r>
            <a:endParaRPr lang="en-US" sz="20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KY" sz="2000" dirty="0">
                <a:latin typeface="Calibri" panose="020F0502020204030204" pitchFamily="34" charset="0"/>
                <a:ea typeface="Calibri" panose="020F0502020204030204" pitchFamily="34" charset="0"/>
                <a:cs typeface="Calibri" panose="020F0502020204030204" pitchFamily="34" charset="0"/>
              </a:rPr>
              <a:t>Christine Wilton first saw the emperor penguin when she was walking her dog on </a:t>
            </a:r>
            <a:r>
              <a:rPr lang="en-KY" sz="2000" dirty="0" err="1">
                <a:latin typeface="Calibri" panose="020F0502020204030204" pitchFamily="34" charset="0"/>
                <a:ea typeface="Calibri" panose="020F0502020204030204" pitchFamily="34" charset="0"/>
                <a:cs typeface="Calibri" panose="020F0502020204030204" pitchFamily="34" charset="0"/>
              </a:rPr>
              <a:t>Peka</a:t>
            </a:r>
            <a:r>
              <a:rPr lang="en-KY" sz="2000" dirty="0">
                <a:latin typeface="Calibri" panose="020F0502020204030204" pitchFamily="34" charset="0"/>
                <a:ea typeface="Calibri" panose="020F0502020204030204" pitchFamily="34" charset="0"/>
                <a:cs typeface="Calibri" panose="020F0502020204030204" pitchFamily="34" charset="0"/>
              </a:rPr>
              <a:t> </a:t>
            </a:r>
            <a:r>
              <a:rPr lang="en-KY" sz="2000" dirty="0" err="1">
                <a:latin typeface="Calibri" panose="020F0502020204030204" pitchFamily="34" charset="0"/>
                <a:ea typeface="Calibri" panose="020F0502020204030204" pitchFamily="34" charset="0"/>
                <a:cs typeface="Calibri" panose="020F0502020204030204" pitchFamily="34" charset="0"/>
              </a:rPr>
              <a:t>Peka</a:t>
            </a:r>
            <a:r>
              <a:rPr lang="en-KY" sz="2000" dirty="0">
                <a:latin typeface="Calibri" panose="020F0502020204030204" pitchFamily="34" charset="0"/>
                <a:ea typeface="Calibri" panose="020F0502020204030204" pitchFamily="34" charset="0"/>
                <a:cs typeface="Calibri" panose="020F0502020204030204" pitchFamily="34" charset="0"/>
              </a:rPr>
              <a:t> Beach. She asked New Zealand’s Department of Conservation to check that the penguin was okay. Soon many people came to </a:t>
            </a:r>
            <a:r>
              <a:rPr lang="en-KY" sz="2000" dirty="0" err="1">
                <a:latin typeface="Calibri" panose="020F0502020204030204" pitchFamily="34" charset="0"/>
                <a:ea typeface="Calibri" panose="020F0502020204030204" pitchFamily="34" charset="0"/>
                <a:cs typeface="Calibri" panose="020F0502020204030204" pitchFamily="34" charset="0"/>
              </a:rPr>
              <a:t>Peka</a:t>
            </a:r>
            <a:r>
              <a:rPr lang="en-KY" sz="2000" dirty="0">
                <a:latin typeface="Calibri" panose="020F0502020204030204" pitchFamily="34" charset="0"/>
                <a:ea typeface="Calibri" panose="020F0502020204030204" pitchFamily="34" charset="0"/>
                <a:cs typeface="Calibri" panose="020F0502020204030204" pitchFamily="34" charset="0"/>
              </a:rPr>
              <a:t> </a:t>
            </a:r>
            <a:r>
              <a:rPr lang="en-KY" sz="2000" dirty="0" err="1">
                <a:latin typeface="Calibri" panose="020F0502020204030204" pitchFamily="34" charset="0"/>
                <a:ea typeface="Calibri" panose="020F0502020204030204" pitchFamily="34" charset="0"/>
                <a:cs typeface="Calibri" panose="020F0502020204030204" pitchFamily="34" charset="0"/>
              </a:rPr>
              <a:t>Peka</a:t>
            </a:r>
            <a:r>
              <a:rPr lang="en-KY" sz="2000" dirty="0">
                <a:latin typeface="Calibri" panose="020F0502020204030204" pitchFamily="34" charset="0"/>
                <a:ea typeface="Calibri" panose="020F0502020204030204" pitchFamily="34" charset="0"/>
                <a:cs typeface="Calibri" panose="020F0502020204030204" pitchFamily="34" charset="0"/>
              </a:rPr>
              <a:t> to see him. He was nicknamed “Happy Feet” after the popular movie about penguins.</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KY" sz="2000" dirty="0">
                <a:latin typeface="Calibri" panose="020F0502020204030204" pitchFamily="34" charset="0"/>
                <a:ea typeface="Calibri" panose="020F0502020204030204" pitchFamily="34" charset="0"/>
                <a:cs typeface="Calibri" panose="020F0502020204030204" pitchFamily="34" charset="0"/>
              </a:rPr>
              <a:t>Happy Feet got sick from eating sticks and sand. He thought the white sand was snow. He was taken to Wellington Zoo so that animal doctors could take care of him. There he ate salmon and swam in a water tank when the weather was cold.</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0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KY" sz="2000" dirty="0">
                <a:latin typeface="Calibri" panose="020F0502020204030204" pitchFamily="34" charset="0"/>
                <a:ea typeface="Calibri" panose="020F0502020204030204" pitchFamily="34" charset="0"/>
                <a:cs typeface="Calibri" panose="020F0502020204030204" pitchFamily="34" charset="0"/>
              </a:rPr>
              <a:t>After two months, Happy Feet was ready to go home. On August 29, he was put on board a ship headed for the Southern Ocean. There Happy Feet was released back into the wild.</a:t>
            </a:r>
            <a:endParaRPr lang="en-KY"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283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BE5AC421-5A3B-4357-A6BA-670D11A8E576}"/>
              </a:ext>
            </a:extLst>
          </p:cNvPr>
          <p:cNvGrpSpPr/>
          <p:nvPr/>
        </p:nvGrpSpPr>
        <p:grpSpPr>
          <a:xfrm>
            <a:off x="184510" y="85246"/>
            <a:ext cx="5460917" cy="6631185"/>
            <a:chOff x="184510" y="58742"/>
            <a:chExt cx="5460917" cy="6631185"/>
          </a:xfrm>
        </p:grpSpPr>
        <p:sp>
          <p:nvSpPr>
            <p:cNvPr id="4" name="Rectangle 3">
              <a:extLst>
                <a:ext uri="{FF2B5EF4-FFF2-40B4-BE49-F238E27FC236}">
                  <a16:creationId xmlns:a16="http://schemas.microsoft.com/office/drawing/2014/main" id="{8DD4111D-9D37-48B6-A696-4502A57DFA5B}"/>
                </a:ext>
              </a:extLst>
            </p:cNvPr>
            <p:cNvSpPr/>
            <p:nvPr/>
          </p:nvSpPr>
          <p:spPr>
            <a:xfrm>
              <a:off x="184510" y="58742"/>
              <a:ext cx="5460917" cy="663118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Y"/>
            </a:p>
          </p:txBody>
        </p:sp>
        <p:pic>
          <p:nvPicPr>
            <p:cNvPr id="3" name="Picture 2">
              <a:extLst>
                <a:ext uri="{FF2B5EF4-FFF2-40B4-BE49-F238E27FC236}">
                  <a16:creationId xmlns:a16="http://schemas.microsoft.com/office/drawing/2014/main" id="{E6190DDA-18C0-4218-8E45-B99DA00A577C}"/>
                </a:ext>
              </a:extLst>
            </p:cNvPr>
            <p:cNvPicPr>
              <a:picLocks noChangeAspect="1"/>
            </p:cNvPicPr>
            <p:nvPr/>
          </p:nvPicPr>
          <p:blipFill rotWithShape="1">
            <a:blip r:embed="rId2"/>
            <a:srcRect l="36692" t="28707" r="36423" b="14173"/>
            <a:stretch/>
          </p:blipFill>
          <p:spPr>
            <a:xfrm>
              <a:off x="211014" y="168073"/>
              <a:ext cx="5317588" cy="6351998"/>
            </a:xfrm>
            <a:prstGeom prst="rect">
              <a:avLst/>
            </a:prstGeom>
          </p:spPr>
        </p:pic>
      </p:grpSp>
      <p:sp>
        <p:nvSpPr>
          <p:cNvPr id="6" name="Rectangle 5">
            <a:extLst>
              <a:ext uri="{FF2B5EF4-FFF2-40B4-BE49-F238E27FC236}">
                <a16:creationId xmlns:a16="http://schemas.microsoft.com/office/drawing/2014/main" id="{0D647A4A-7115-4644-896F-36D9D8DFA9BE}"/>
              </a:ext>
            </a:extLst>
          </p:cNvPr>
          <p:cNvSpPr/>
          <p:nvPr/>
        </p:nvSpPr>
        <p:spPr>
          <a:xfrm>
            <a:off x="5883965" y="189203"/>
            <a:ext cx="5956852" cy="6254917"/>
          </a:xfrm>
          <a:prstGeom prst="rect">
            <a:avLst/>
          </a:prstGeom>
        </p:spPr>
        <p:txBody>
          <a:bodyPr wrap="square">
            <a:spAutoFit/>
          </a:bodyPr>
          <a:lstStyle/>
          <a:p>
            <a:pPr algn="ctr">
              <a:lnSpc>
                <a:spcPct val="105000"/>
              </a:lnSpc>
              <a:spcAft>
                <a:spcPts val="800"/>
              </a:spcAft>
            </a:pPr>
            <a:r>
              <a:rPr lang="en-US" sz="2600" b="1" u="sng" dirty="0">
                <a:latin typeface="Calibri" panose="020F0502020204030204" pitchFamily="34" charset="0"/>
                <a:ea typeface="Calibri" panose="020F0502020204030204" pitchFamily="34" charset="0"/>
                <a:cs typeface="Calibri" panose="020F0502020204030204" pitchFamily="34" charset="0"/>
              </a:rPr>
              <a:t>Writing Time</a:t>
            </a:r>
          </a:p>
          <a:p>
            <a:pPr>
              <a:lnSpc>
                <a:spcPct val="105000"/>
              </a:lnSpc>
              <a:spcAft>
                <a:spcPts val="800"/>
              </a:spcAft>
            </a:pPr>
            <a:endParaRPr lang="en-US" sz="2600" b="1" u="sng"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b="1" u="sng" dirty="0">
                <a:latin typeface="Calibri" panose="020F0502020204030204" pitchFamily="34" charset="0"/>
                <a:ea typeface="Calibri" panose="020F0502020204030204" pitchFamily="34" charset="0"/>
                <a:cs typeface="Calibri" panose="020F0502020204030204" pitchFamily="34" charset="0"/>
              </a:rPr>
              <a:t>You will need:</a:t>
            </a: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*Pencil</a:t>
            </a: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*Eraser</a:t>
            </a: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*A copy of this ‘Web’ sheet (uploaded to the Blog) or 5 ovals drawn out on a piece of paper just like the design.</a:t>
            </a:r>
          </a:p>
          <a:p>
            <a:pPr>
              <a:lnSpc>
                <a:spcPct val="105000"/>
              </a:lnSpc>
              <a:spcAft>
                <a:spcPts val="800"/>
              </a:spcAft>
            </a:pPr>
            <a:r>
              <a:rPr lang="en-US" sz="2600" dirty="0">
                <a:effectLst/>
                <a:latin typeface="Calibri" panose="020F0502020204030204" pitchFamily="34" charset="0"/>
                <a:ea typeface="Calibri" panose="020F0502020204030204" pitchFamily="34" charset="0"/>
                <a:cs typeface="Calibri" panose="020F0502020204030204" pitchFamily="34" charset="0"/>
              </a:rPr>
              <a:t>*Write your name and date at the top.</a:t>
            </a: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*Write a title on the ‘Topic’ line. For example, ‘Penguins’ or ‘The real “Happy Feet” penguin’ or ‘A penguin in New Zealand’ – you choose your own!</a:t>
            </a:r>
            <a:endParaRPr lang="en-KY"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6233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647A4A-7115-4644-896F-36D9D8DFA9BE}"/>
              </a:ext>
            </a:extLst>
          </p:cNvPr>
          <p:cNvSpPr/>
          <p:nvPr/>
        </p:nvSpPr>
        <p:spPr>
          <a:xfrm>
            <a:off x="5923722" y="1237235"/>
            <a:ext cx="5956852" cy="4266681"/>
          </a:xfrm>
          <a:prstGeom prst="rect">
            <a:avLst/>
          </a:prstGeom>
        </p:spPr>
        <p:txBody>
          <a:bodyPr wrap="square">
            <a:spAutoFit/>
          </a:bodyPr>
          <a:lstStyle/>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Now we will list the main idea and details on this Web.</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Think about the important ideas in the article. Which one is the article mostly about? That is the </a:t>
            </a:r>
            <a:r>
              <a:rPr lang="en-US" sz="2600" b="1" u="sng" dirty="0">
                <a:latin typeface="Calibri" panose="020F0502020204030204" pitchFamily="34" charset="0"/>
                <a:ea typeface="Calibri" panose="020F0502020204030204" pitchFamily="34" charset="0"/>
                <a:cs typeface="Calibri" panose="020F0502020204030204" pitchFamily="34" charset="0"/>
              </a:rPr>
              <a:t>main idea</a:t>
            </a:r>
            <a:r>
              <a:rPr lang="en-US" sz="2600" dirty="0">
                <a:latin typeface="Calibri" panose="020F0502020204030204" pitchFamily="34" charset="0"/>
                <a:ea typeface="Calibri" panose="020F0502020204030204" pitchFamily="34" charset="0"/>
                <a:cs typeface="Calibri" panose="020F0502020204030204" pitchFamily="34" charset="0"/>
              </a:rPr>
              <a:t>.</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Write the main idea in the center of the web.</a:t>
            </a:r>
            <a:endParaRPr lang="en-KY"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oup 7">
            <a:extLst>
              <a:ext uri="{FF2B5EF4-FFF2-40B4-BE49-F238E27FC236}">
                <a16:creationId xmlns:a16="http://schemas.microsoft.com/office/drawing/2014/main" id="{70B25B2E-97AF-486D-B0B5-8E2385D22D58}"/>
              </a:ext>
            </a:extLst>
          </p:cNvPr>
          <p:cNvGrpSpPr/>
          <p:nvPr/>
        </p:nvGrpSpPr>
        <p:grpSpPr>
          <a:xfrm>
            <a:off x="184510" y="85246"/>
            <a:ext cx="5739212" cy="6631185"/>
            <a:chOff x="184510" y="85246"/>
            <a:chExt cx="5739212" cy="6631185"/>
          </a:xfrm>
        </p:grpSpPr>
        <p:grpSp>
          <p:nvGrpSpPr>
            <p:cNvPr id="5" name="Group 4">
              <a:extLst>
                <a:ext uri="{FF2B5EF4-FFF2-40B4-BE49-F238E27FC236}">
                  <a16:creationId xmlns:a16="http://schemas.microsoft.com/office/drawing/2014/main" id="{BE5AC421-5A3B-4357-A6BA-670D11A8E576}"/>
                </a:ext>
              </a:extLst>
            </p:cNvPr>
            <p:cNvGrpSpPr/>
            <p:nvPr/>
          </p:nvGrpSpPr>
          <p:grpSpPr>
            <a:xfrm>
              <a:off x="184510" y="85246"/>
              <a:ext cx="5460917" cy="6631185"/>
              <a:chOff x="184510" y="58742"/>
              <a:chExt cx="5460917" cy="6631185"/>
            </a:xfrm>
          </p:grpSpPr>
          <p:sp>
            <p:nvSpPr>
              <p:cNvPr id="4" name="Rectangle 3">
                <a:extLst>
                  <a:ext uri="{FF2B5EF4-FFF2-40B4-BE49-F238E27FC236}">
                    <a16:creationId xmlns:a16="http://schemas.microsoft.com/office/drawing/2014/main" id="{8DD4111D-9D37-48B6-A696-4502A57DFA5B}"/>
                  </a:ext>
                </a:extLst>
              </p:cNvPr>
              <p:cNvSpPr/>
              <p:nvPr/>
            </p:nvSpPr>
            <p:spPr>
              <a:xfrm>
                <a:off x="184510" y="58742"/>
                <a:ext cx="5460917" cy="663118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Y"/>
              </a:p>
            </p:txBody>
          </p:sp>
          <p:pic>
            <p:nvPicPr>
              <p:cNvPr id="3" name="Picture 2">
                <a:extLst>
                  <a:ext uri="{FF2B5EF4-FFF2-40B4-BE49-F238E27FC236}">
                    <a16:creationId xmlns:a16="http://schemas.microsoft.com/office/drawing/2014/main" id="{E6190DDA-18C0-4218-8E45-B99DA00A577C}"/>
                  </a:ext>
                </a:extLst>
              </p:cNvPr>
              <p:cNvPicPr>
                <a:picLocks noChangeAspect="1"/>
              </p:cNvPicPr>
              <p:nvPr/>
            </p:nvPicPr>
            <p:blipFill rotWithShape="1">
              <a:blip r:embed="rId2"/>
              <a:srcRect l="36692" t="28707" r="36423" b="14173"/>
              <a:stretch/>
            </p:blipFill>
            <p:spPr>
              <a:xfrm>
                <a:off x="211014" y="168073"/>
                <a:ext cx="5317588" cy="6351998"/>
              </a:xfrm>
              <a:prstGeom prst="rect">
                <a:avLst/>
              </a:prstGeom>
            </p:spPr>
          </p:pic>
        </p:grpSp>
        <p:cxnSp>
          <p:nvCxnSpPr>
            <p:cNvPr id="7" name="Straight Arrow Connector 6">
              <a:extLst>
                <a:ext uri="{FF2B5EF4-FFF2-40B4-BE49-F238E27FC236}">
                  <a16:creationId xmlns:a16="http://schemas.microsoft.com/office/drawing/2014/main" id="{8AEAE24B-9BA6-4E51-919D-AE03032CB63D}"/>
                </a:ext>
              </a:extLst>
            </p:cNvPr>
            <p:cNvCxnSpPr/>
            <p:nvPr/>
          </p:nvCxnSpPr>
          <p:spPr>
            <a:xfrm flipH="1" flipV="1">
              <a:off x="3313043" y="4240696"/>
              <a:ext cx="2610679" cy="79513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53877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647A4A-7115-4644-896F-36D9D8DFA9BE}"/>
              </a:ext>
            </a:extLst>
          </p:cNvPr>
          <p:cNvSpPr/>
          <p:nvPr/>
        </p:nvSpPr>
        <p:spPr>
          <a:xfrm>
            <a:off x="6024134" y="1027178"/>
            <a:ext cx="5956852" cy="4686796"/>
          </a:xfrm>
          <a:prstGeom prst="rect">
            <a:avLst/>
          </a:prstGeom>
        </p:spPr>
        <p:txBody>
          <a:bodyPr wrap="square">
            <a:spAutoFit/>
          </a:bodyPr>
          <a:lstStyle/>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Now let’s list the important details.</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First, take a few minutes to discuss what you learned about the penguin with an adult. Retell details about how the penguin got lost and what happened.</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Record these details (write/draw) on the Web sheet. One detail in each oval. You may add additional ovals if necessary.</a:t>
            </a:r>
            <a:endParaRPr lang="en-KY"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Group 6">
            <a:extLst>
              <a:ext uri="{FF2B5EF4-FFF2-40B4-BE49-F238E27FC236}">
                <a16:creationId xmlns:a16="http://schemas.microsoft.com/office/drawing/2014/main" id="{8811B46A-3810-4D4C-BEF1-4A8F44987A90}"/>
              </a:ext>
            </a:extLst>
          </p:cNvPr>
          <p:cNvGrpSpPr/>
          <p:nvPr/>
        </p:nvGrpSpPr>
        <p:grpSpPr>
          <a:xfrm>
            <a:off x="184510" y="85246"/>
            <a:ext cx="5460917" cy="6631185"/>
            <a:chOff x="184510" y="85246"/>
            <a:chExt cx="5460917" cy="6631185"/>
          </a:xfrm>
        </p:grpSpPr>
        <p:grpSp>
          <p:nvGrpSpPr>
            <p:cNvPr id="5" name="Group 4">
              <a:extLst>
                <a:ext uri="{FF2B5EF4-FFF2-40B4-BE49-F238E27FC236}">
                  <a16:creationId xmlns:a16="http://schemas.microsoft.com/office/drawing/2014/main" id="{BE5AC421-5A3B-4357-A6BA-670D11A8E576}"/>
                </a:ext>
              </a:extLst>
            </p:cNvPr>
            <p:cNvGrpSpPr/>
            <p:nvPr/>
          </p:nvGrpSpPr>
          <p:grpSpPr>
            <a:xfrm>
              <a:off x="184510" y="85246"/>
              <a:ext cx="5460917" cy="6631185"/>
              <a:chOff x="184510" y="58742"/>
              <a:chExt cx="5460917" cy="6631185"/>
            </a:xfrm>
          </p:grpSpPr>
          <p:sp>
            <p:nvSpPr>
              <p:cNvPr id="4" name="Rectangle 3">
                <a:extLst>
                  <a:ext uri="{FF2B5EF4-FFF2-40B4-BE49-F238E27FC236}">
                    <a16:creationId xmlns:a16="http://schemas.microsoft.com/office/drawing/2014/main" id="{8DD4111D-9D37-48B6-A696-4502A57DFA5B}"/>
                  </a:ext>
                </a:extLst>
              </p:cNvPr>
              <p:cNvSpPr/>
              <p:nvPr/>
            </p:nvSpPr>
            <p:spPr>
              <a:xfrm>
                <a:off x="184510" y="58742"/>
                <a:ext cx="5460917" cy="663118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Y"/>
              </a:p>
            </p:txBody>
          </p:sp>
          <p:pic>
            <p:nvPicPr>
              <p:cNvPr id="3" name="Picture 2">
                <a:extLst>
                  <a:ext uri="{FF2B5EF4-FFF2-40B4-BE49-F238E27FC236}">
                    <a16:creationId xmlns:a16="http://schemas.microsoft.com/office/drawing/2014/main" id="{E6190DDA-18C0-4218-8E45-B99DA00A577C}"/>
                  </a:ext>
                </a:extLst>
              </p:cNvPr>
              <p:cNvPicPr>
                <a:picLocks noChangeAspect="1"/>
              </p:cNvPicPr>
              <p:nvPr/>
            </p:nvPicPr>
            <p:blipFill rotWithShape="1">
              <a:blip r:embed="rId2"/>
              <a:srcRect l="36692" t="28707" r="36423" b="14173"/>
              <a:stretch/>
            </p:blipFill>
            <p:spPr>
              <a:xfrm>
                <a:off x="211014" y="168073"/>
                <a:ext cx="5317588" cy="6351998"/>
              </a:xfrm>
              <a:prstGeom prst="rect">
                <a:avLst/>
              </a:prstGeom>
            </p:spPr>
          </p:pic>
        </p:grpSp>
        <p:sp>
          <p:nvSpPr>
            <p:cNvPr id="2" name="TextBox 1">
              <a:extLst>
                <a:ext uri="{FF2B5EF4-FFF2-40B4-BE49-F238E27FC236}">
                  <a16:creationId xmlns:a16="http://schemas.microsoft.com/office/drawing/2014/main" id="{D1C3EE31-ABD4-4A5C-A501-4823C52B643F}"/>
                </a:ext>
              </a:extLst>
            </p:cNvPr>
            <p:cNvSpPr txBox="1"/>
            <p:nvPr/>
          </p:nvSpPr>
          <p:spPr>
            <a:xfrm>
              <a:off x="2107096" y="4020824"/>
              <a:ext cx="1497495" cy="369332"/>
            </a:xfrm>
            <a:prstGeom prst="rect">
              <a:avLst/>
            </a:prstGeom>
            <a:noFill/>
          </p:spPr>
          <p:txBody>
            <a:bodyPr wrap="square" rtlCol="0">
              <a:spAutoFit/>
            </a:bodyPr>
            <a:lstStyle/>
            <a:p>
              <a:pPr algn="ctr"/>
              <a:r>
                <a:rPr lang="en-US" dirty="0"/>
                <a:t>Main idea</a:t>
              </a:r>
              <a:endParaRPr lang="en-KY" dirty="0"/>
            </a:p>
          </p:txBody>
        </p:sp>
      </p:grpSp>
    </p:spTree>
    <p:extLst>
      <p:ext uri="{BB962C8B-B14F-4D97-AF65-F5344CB8AC3E}">
        <p14:creationId xmlns:p14="http://schemas.microsoft.com/office/powerpoint/2010/main" val="3555468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647A4A-7115-4644-896F-36D9D8DFA9BE}"/>
              </a:ext>
            </a:extLst>
          </p:cNvPr>
          <p:cNvSpPr/>
          <p:nvPr/>
        </p:nvSpPr>
        <p:spPr>
          <a:xfrm>
            <a:off x="6024134" y="1918452"/>
            <a:ext cx="5956852" cy="3426451"/>
          </a:xfrm>
          <a:prstGeom prst="rect">
            <a:avLst/>
          </a:prstGeom>
        </p:spPr>
        <p:txBody>
          <a:bodyPr wrap="square">
            <a:spAutoFit/>
          </a:bodyPr>
          <a:lstStyle/>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Well done Grade 1!</a:t>
            </a:r>
          </a:p>
          <a:p>
            <a:pPr>
              <a:lnSpc>
                <a:spcPct val="105000"/>
              </a:lnSpc>
              <a:spcAft>
                <a:spcPts val="800"/>
              </a:spcAft>
            </a:pPr>
            <a:endParaRPr lang="en-US" sz="2600" dirty="0">
              <a:effectLst/>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Keep your ‘Web’ sheet somewhere safe so you can refer back to it in the future.</a:t>
            </a:r>
          </a:p>
          <a:p>
            <a:pPr>
              <a:lnSpc>
                <a:spcPct val="105000"/>
              </a:lnSpc>
              <a:spcAft>
                <a:spcPts val="800"/>
              </a:spcAft>
            </a:pPr>
            <a:endParaRPr lang="en-US" sz="2600" dirty="0">
              <a:latin typeface="Calibri" panose="020F0502020204030204" pitchFamily="34" charset="0"/>
              <a:ea typeface="Calibri" panose="020F0502020204030204" pitchFamily="34" charset="0"/>
              <a:cs typeface="Calibri" panose="020F0502020204030204" pitchFamily="34" charset="0"/>
            </a:endParaRPr>
          </a:p>
          <a:p>
            <a:pPr>
              <a:lnSpc>
                <a:spcPct val="105000"/>
              </a:lnSpc>
              <a:spcAft>
                <a:spcPts val="800"/>
              </a:spcAft>
            </a:pPr>
            <a:r>
              <a:rPr lang="en-US" sz="2600" dirty="0">
                <a:latin typeface="Calibri" panose="020F0502020204030204" pitchFamily="34" charset="0"/>
                <a:ea typeface="Calibri" panose="020F0502020204030204" pitchFamily="34" charset="0"/>
                <a:cs typeface="Calibri" panose="020F0502020204030204" pitchFamily="34" charset="0"/>
              </a:rPr>
              <a:t>Please upload a photo of your ‘Web’ sheet to Seesaw.</a:t>
            </a:r>
            <a:endParaRPr lang="en-KY" sz="2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Group 6">
            <a:extLst>
              <a:ext uri="{FF2B5EF4-FFF2-40B4-BE49-F238E27FC236}">
                <a16:creationId xmlns:a16="http://schemas.microsoft.com/office/drawing/2014/main" id="{8811B46A-3810-4D4C-BEF1-4A8F44987A90}"/>
              </a:ext>
            </a:extLst>
          </p:cNvPr>
          <p:cNvGrpSpPr/>
          <p:nvPr/>
        </p:nvGrpSpPr>
        <p:grpSpPr>
          <a:xfrm>
            <a:off x="184510" y="85246"/>
            <a:ext cx="5460917" cy="6631185"/>
            <a:chOff x="184510" y="85246"/>
            <a:chExt cx="5460917" cy="6631185"/>
          </a:xfrm>
        </p:grpSpPr>
        <p:grpSp>
          <p:nvGrpSpPr>
            <p:cNvPr id="5" name="Group 4">
              <a:extLst>
                <a:ext uri="{FF2B5EF4-FFF2-40B4-BE49-F238E27FC236}">
                  <a16:creationId xmlns:a16="http://schemas.microsoft.com/office/drawing/2014/main" id="{BE5AC421-5A3B-4357-A6BA-670D11A8E576}"/>
                </a:ext>
              </a:extLst>
            </p:cNvPr>
            <p:cNvGrpSpPr/>
            <p:nvPr/>
          </p:nvGrpSpPr>
          <p:grpSpPr>
            <a:xfrm>
              <a:off x="184510" y="85246"/>
              <a:ext cx="5460917" cy="6631185"/>
              <a:chOff x="184510" y="58742"/>
              <a:chExt cx="5460917" cy="6631185"/>
            </a:xfrm>
          </p:grpSpPr>
          <p:sp>
            <p:nvSpPr>
              <p:cNvPr id="4" name="Rectangle 3">
                <a:extLst>
                  <a:ext uri="{FF2B5EF4-FFF2-40B4-BE49-F238E27FC236}">
                    <a16:creationId xmlns:a16="http://schemas.microsoft.com/office/drawing/2014/main" id="{8DD4111D-9D37-48B6-A696-4502A57DFA5B}"/>
                  </a:ext>
                </a:extLst>
              </p:cNvPr>
              <p:cNvSpPr/>
              <p:nvPr/>
            </p:nvSpPr>
            <p:spPr>
              <a:xfrm>
                <a:off x="184510" y="58742"/>
                <a:ext cx="5460917" cy="663118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Y"/>
              </a:p>
            </p:txBody>
          </p:sp>
          <p:pic>
            <p:nvPicPr>
              <p:cNvPr id="3" name="Picture 2">
                <a:extLst>
                  <a:ext uri="{FF2B5EF4-FFF2-40B4-BE49-F238E27FC236}">
                    <a16:creationId xmlns:a16="http://schemas.microsoft.com/office/drawing/2014/main" id="{E6190DDA-18C0-4218-8E45-B99DA00A577C}"/>
                  </a:ext>
                </a:extLst>
              </p:cNvPr>
              <p:cNvPicPr>
                <a:picLocks noChangeAspect="1"/>
              </p:cNvPicPr>
              <p:nvPr/>
            </p:nvPicPr>
            <p:blipFill rotWithShape="1">
              <a:blip r:embed="rId2"/>
              <a:srcRect l="36692" t="28707" r="36423" b="14173"/>
              <a:stretch/>
            </p:blipFill>
            <p:spPr>
              <a:xfrm>
                <a:off x="211014" y="168073"/>
                <a:ext cx="5317588" cy="6351998"/>
              </a:xfrm>
              <a:prstGeom prst="rect">
                <a:avLst/>
              </a:prstGeom>
            </p:spPr>
          </p:pic>
        </p:grpSp>
        <p:sp>
          <p:nvSpPr>
            <p:cNvPr id="2" name="TextBox 1">
              <a:extLst>
                <a:ext uri="{FF2B5EF4-FFF2-40B4-BE49-F238E27FC236}">
                  <a16:creationId xmlns:a16="http://schemas.microsoft.com/office/drawing/2014/main" id="{D1C3EE31-ABD4-4A5C-A501-4823C52B643F}"/>
                </a:ext>
              </a:extLst>
            </p:cNvPr>
            <p:cNvSpPr txBox="1"/>
            <p:nvPr/>
          </p:nvSpPr>
          <p:spPr>
            <a:xfrm>
              <a:off x="2107096" y="4020824"/>
              <a:ext cx="1497495" cy="369332"/>
            </a:xfrm>
            <a:prstGeom prst="rect">
              <a:avLst/>
            </a:prstGeom>
            <a:noFill/>
          </p:spPr>
          <p:txBody>
            <a:bodyPr wrap="square" rtlCol="0">
              <a:spAutoFit/>
            </a:bodyPr>
            <a:lstStyle/>
            <a:p>
              <a:pPr algn="ctr"/>
              <a:r>
                <a:rPr lang="en-US" dirty="0"/>
                <a:t>Main idea</a:t>
              </a:r>
              <a:endParaRPr lang="en-KY" dirty="0"/>
            </a:p>
          </p:txBody>
        </p:sp>
      </p:grpSp>
    </p:spTree>
    <p:extLst>
      <p:ext uri="{BB962C8B-B14F-4D97-AF65-F5344CB8AC3E}">
        <p14:creationId xmlns:p14="http://schemas.microsoft.com/office/powerpoint/2010/main" val="4264967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548</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Descriptive Writing Project  Step 1</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Writing</dc:title>
  <dc:creator>Helen Wade</dc:creator>
  <cp:lastModifiedBy>Helen Wade</cp:lastModifiedBy>
  <cp:revision>8</cp:revision>
  <dcterms:created xsi:type="dcterms:W3CDTF">2020-05-13T16:40:47Z</dcterms:created>
  <dcterms:modified xsi:type="dcterms:W3CDTF">2020-05-13T20:22:05Z</dcterms:modified>
</cp:coreProperties>
</file>