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59" r:id="rId3"/>
    <p:sldId id="470" r:id="rId4"/>
    <p:sldId id="492" r:id="rId5"/>
    <p:sldId id="491" r:id="rId6"/>
    <p:sldId id="494" r:id="rId7"/>
    <p:sldId id="508" r:id="rId8"/>
    <p:sldId id="509" r:id="rId9"/>
    <p:sldId id="489" r:id="rId10"/>
    <p:sldId id="465" r:id="rId11"/>
    <p:sldId id="287" r:id="rId12"/>
    <p:sldId id="511" r:id="rId13"/>
    <p:sldId id="510" r:id="rId14"/>
    <p:sldId id="499" r:id="rId15"/>
    <p:sldId id="512" r:id="rId16"/>
    <p:sldId id="513" r:id="rId17"/>
    <p:sldId id="514" r:id="rId18"/>
    <p:sldId id="515" r:id="rId19"/>
    <p:sldId id="516" r:id="rId20"/>
    <p:sldId id="389" r:id="rId21"/>
    <p:sldId id="319" r:id="rId22"/>
    <p:sldId id="517" r:id="rId23"/>
    <p:sldId id="484" r:id="rId24"/>
    <p:sldId id="477" r:id="rId25"/>
  </p:sldIdLst>
  <p:sldSz cx="12192000" cy="6858000"/>
  <p:notesSz cx="6858000" cy="9144000"/>
  <p:defaultTextStyle>
    <a:defPPr>
      <a:defRPr lang="en-K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Wade" initials="HW" lastIdx="1" clrIdx="0">
    <p:extLst>
      <p:ext uri="{19B8F6BF-5375-455C-9EA6-DF929625EA0E}">
        <p15:presenceInfo xmlns:p15="http://schemas.microsoft.com/office/powerpoint/2012/main" userId="S::hwade@fbcs.edu.ky::e0da5f96-2f74-4c77-ba25-da6e3fe20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CCECFF"/>
    <a:srgbClr val="99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42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650E-32B2-460B-8870-B5D621610F86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BFA0-0064-49BD-8EF4-DE74627885D7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3129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72F-E0BC-44DA-9A1C-58B06F2E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B05D-31AD-4590-948C-B49D08FB6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F3E2-C7B6-40C4-A860-36F1232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9779-7825-4908-954D-C8F0F330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E193-73F3-4A8E-9E91-20498BC7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5263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C65A-BEF0-4EAD-B919-44FE5D9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84FC-E979-4764-8CB5-FD9AD66B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7DE9-22BB-4BFC-AFD9-1336A85C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F170-6C89-4B87-BBD5-559894C7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E23-A7F3-49A3-9095-367ACFEB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0042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81B27-2B8D-46CB-B4EE-7A6085CEF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CEE4-D3FC-422C-85F8-C1E6A24E7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7007-D94E-4FEB-BF02-62614A2C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D8C9-49D6-430C-98CB-BC2E80C1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655-A080-4BDD-BDEC-D1835391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93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8391-9CB1-41AC-B835-C2CBA59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09E-2CE9-4217-9687-D8DAB576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28BE-59DA-4AB8-94F1-CC80F9F6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0077-A6B2-4146-96AA-B91A28F6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1CA2-7FC2-4D61-8887-4B6766F5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8009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D052-4278-4740-9798-D6FD09B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0698-5CA6-4D4E-BD5E-0EAD2A38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A131-A01C-4438-A6FC-E5057468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519F-E070-4A24-80B8-430303F0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9FD7-2790-47A2-939F-881577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4947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9398-1C17-44D8-85F2-36B1C702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1A76-CAB0-4FAA-A59D-09EB443DB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9B75-266D-48FB-A59B-0F010545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4E3C-92A3-402C-B4BB-91127658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7EFF-48F3-4AC1-B879-7F3A872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CFF59-BD06-4D65-AB88-2B19CE6D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2831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ABA-A3EB-47ED-BC53-0CAC706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A080-F45A-4186-B95D-1672ACF2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CAC9D-5119-4978-B0FB-DBD66C17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5225-E38B-4EE2-95FD-1DCE6983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A3B9-647C-4D28-AE93-5C66F62C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0570-0F91-436D-9390-50F60E66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8C5A9-5751-4F08-AA7A-937BD594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BF380-D987-4620-A3B7-431D057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92405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D4F-9311-4AF4-B675-B56F70F2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38F93-DC5D-4D64-85B4-BAFDFE92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D20A-1AED-4CCE-9C4A-0D897C77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002B4-9FD5-4BD4-8FBF-FC99E793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412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EB462-217F-45E2-9265-6158DE90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665F5-50BB-4389-983E-A1B087C4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A295-C3EB-4522-A138-EF888290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432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463-BC3A-4901-94E5-1F3C3ED1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8671-C5C0-4932-8469-451F8E8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9648-5D1E-4862-BC4A-7572D5C5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8985-6213-49E8-81CA-602E106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03E36-9D06-4B24-85A3-082F2B05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54E22-E4C2-4FEC-93EA-36E93B66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5897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57A1-03F5-437B-8705-383FF42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7E3A-5AAE-4121-B51A-B762A27F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276F-4000-418C-A0F4-383DF34A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91033-784C-4102-80FB-1A339EC5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578F-16D9-440A-82D2-6FE74AB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975C-5AF5-4D3E-94B2-9320D784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1986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CB992-7EFE-4A42-AA99-ADC616B7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FC7B-D655-46C3-8A46-F4E816E2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6580-F27A-45BD-9203-B31E524D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7E6C-4014-4299-AF39-001F69C3F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4874-8BBE-4105-857E-8C521F6B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18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ya.com/games/dolch_sight_word_spell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Tuesday June 16,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1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1!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9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Wednesday June 17,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2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3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0" y="42817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4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Password: home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28926-9E28-4997-8AE3-DB8A11CE3A27}"/>
              </a:ext>
            </a:extLst>
          </p:cNvPr>
          <p:cNvSpPr/>
          <p:nvPr/>
        </p:nvSpPr>
        <p:spPr>
          <a:xfrm>
            <a:off x="450574" y="2630486"/>
            <a:ext cx="113041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Comic Sans MS" panose="030F0702030302020204" pitchFamily="66" charset="0"/>
              </a:rPr>
              <a:t>1. Click on “Flash Cards Speed Trial”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2. Click ‘Start’ button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3. Choose “All Phases”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4. Choose a Race Track, </a:t>
            </a:r>
            <a:r>
              <a:rPr lang="en-GB" sz="2500" dirty="0" err="1">
                <a:latin typeface="Comic Sans MS" panose="030F0702030302020204" pitchFamily="66" charset="0"/>
              </a:rPr>
              <a:t>Color</a:t>
            </a:r>
            <a:r>
              <a:rPr lang="en-GB" sz="2500" dirty="0">
                <a:latin typeface="Comic Sans MS" panose="030F0702030302020204" pitchFamily="66" charset="0"/>
              </a:rPr>
              <a:t> and Design. Then click ‘Go’.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5. Adults – if the word is read correctly, click on the green tick. If it is incorrect, click the red cross.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84AAD-1F87-41E3-A463-8AAAB334B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" t="41901" r="66632" b="21347"/>
          <a:stretch/>
        </p:blipFill>
        <p:spPr>
          <a:xfrm>
            <a:off x="8578484" y="1814968"/>
            <a:ext cx="2738874" cy="20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810539" y="3076102"/>
            <a:ext cx="689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The /a/ sound can also sound like an /o/ sometimes.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41D45-F883-40B6-A9B8-775BF03D9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t="28273" r="45435" b="30039"/>
          <a:stretch/>
        </p:blipFill>
        <p:spPr>
          <a:xfrm>
            <a:off x="1152938" y="1939692"/>
            <a:ext cx="2888975" cy="28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/a/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watch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what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wasp</a:t>
            </a:r>
          </a:p>
        </p:txBody>
      </p:sp>
    </p:spTree>
    <p:extLst>
      <p:ext uri="{BB962C8B-B14F-4D97-AF65-F5344CB8AC3E}">
        <p14:creationId xmlns:p14="http://schemas.microsoft.com/office/powerpoint/2010/main" val="253468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/a/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squad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squash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wash</a:t>
            </a:r>
          </a:p>
        </p:txBody>
      </p:sp>
    </p:spTree>
    <p:extLst>
      <p:ext uri="{BB962C8B-B14F-4D97-AF65-F5344CB8AC3E}">
        <p14:creationId xmlns:p14="http://schemas.microsoft.com/office/powerpoint/2010/main" val="341720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/a/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6" y="2484782"/>
            <a:ext cx="119799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0" dirty="0">
                <a:latin typeface="Comic Sans MS" panose="030F0702030302020204" pitchFamily="66" charset="0"/>
              </a:rPr>
              <a:t>wander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8000" dirty="0">
                <a:latin typeface="Comic Sans MS" panose="030F0702030302020204" pitchFamily="66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183685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Spelling </a:t>
            </a:r>
            <a:r>
              <a:rPr lang="en-GB" sz="3200" u="sng" dirty="0" err="1">
                <a:latin typeface="Comic Sans MS" panose="030F0702030302020204" pitchFamily="66" charset="0"/>
              </a:rPr>
              <a:t>Quickwrite</a:t>
            </a:r>
            <a:r>
              <a:rPr lang="en-GB" sz="3200" u="sng" dirty="0">
                <a:latin typeface="Comic Sans MS" panose="030F0702030302020204" pitchFamily="66" charset="0"/>
              </a:rPr>
              <a:t>: how quickly can you write these /a/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212036" y="3429000"/>
            <a:ext cx="1197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0" dirty="0">
                <a:latin typeface="Comic Sans MS" panose="030F0702030302020204" pitchFamily="66" charset="0"/>
              </a:rPr>
              <a:t>wallet     watch     wasp     </a:t>
            </a:r>
          </a:p>
        </p:txBody>
      </p:sp>
    </p:spTree>
    <p:extLst>
      <p:ext uri="{BB962C8B-B14F-4D97-AF65-F5344CB8AC3E}">
        <p14:creationId xmlns:p14="http://schemas.microsoft.com/office/powerpoint/2010/main" val="81092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this high frequency / sight word: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212036" y="3429000"/>
            <a:ext cx="1197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0" dirty="0">
                <a:latin typeface="Comic Sans MS" panose="030F0702030302020204" pitchFamily="66" charset="0"/>
              </a:rPr>
              <a:t>little</a:t>
            </a:r>
          </a:p>
        </p:txBody>
      </p:sp>
    </p:spTree>
    <p:extLst>
      <p:ext uri="{BB962C8B-B14F-4D97-AF65-F5344CB8AC3E}">
        <p14:creationId xmlns:p14="http://schemas.microsoft.com/office/powerpoint/2010/main" val="49202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Write out this /a/ sentence: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212036" y="3429000"/>
            <a:ext cx="1197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0" dirty="0">
                <a:latin typeface="Comic Sans MS" panose="030F0702030302020204" pitchFamily="66" charset="0"/>
              </a:rPr>
              <a:t>Squash the acorn.</a:t>
            </a:r>
          </a:p>
        </p:txBody>
      </p:sp>
    </p:spTree>
    <p:extLst>
      <p:ext uri="{BB962C8B-B14F-4D97-AF65-F5344CB8AC3E}">
        <p14:creationId xmlns:p14="http://schemas.microsoft.com/office/powerpoint/2010/main" val="235874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0" y="42817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4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Password: home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28926-9E28-4997-8AE3-DB8A11CE3A27}"/>
              </a:ext>
            </a:extLst>
          </p:cNvPr>
          <p:cNvSpPr/>
          <p:nvPr/>
        </p:nvSpPr>
        <p:spPr>
          <a:xfrm>
            <a:off x="450574" y="2630486"/>
            <a:ext cx="113041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Comic Sans MS" panose="030F0702030302020204" pitchFamily="66" charset="0"/>
              </a:rPr>
              <a:t>1. Click on “Flash Cards Speed Trial”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2. Click ‘Start’ button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3. Choose “All Phases”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4. Choose a Race Track, </a:t>
            </a:r>
            <a:r>
              <a:rPr lang="en-GB" sz="2500" dirty="0" err="1">
                <a:latin typeface="Comic Sans MS" panose="030F0702030302020204" pitchFamily="66" charset="0"/>
              </a:rPr>
              <a:t>Color</a:t>
            </a:r>
            <a:r>
              <a:rPr lang="en-GB" sz="2500" dirty="0">
                <a:latin typeface="Comic Sans MS" panose="030F0702030302020204" pitchFamily="66" charset="0"/>
              </a:rPr>
              <a:t> and Design. Then click ‘Go’.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5. Adults – if the word is read correctly, click on the green tick. If it is incorrect, click the red cross.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84AAD-1F87-41E3-A463-8AAAB334B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" t="41901" r="66632" b="21347"/>
          <a:stretch/>
        </p:blipFill>
        <p:spPr>
          <a:xfrm>
            <a:off x="8578484" y="1814968"/>
            <a:ext cx="2738874" cy="20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2!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Thursday June 18,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3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704524" y="2625528"/>
            <a:ext cx="68911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Reminders - it can sound like:</a:t>
            </a:r>
          </a:p>
          <a:p>
            <a:pPr marL="457200" indent="-4572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Long /a/</a:t>
            </a:r>
          </a:p>
          <a:p>
            <a:pPr marL="457200" indent="-4572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Short /a/</a:t>
            </a:r>
          </a:p>
          <a:p>
            <a:pPr marL="457200" indent="-4572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An /o/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41D45-F883-40B6-A9B8-775BF03D9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t="28273" r="45435" b="30039"/>
          <a:stretch/>
        </p:blipFill>
        <p:spPr>
          <a:xfrm>
            <a:off x="1126434" y="2390266"/>
            <a:ext cx="2888975" cy="28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B402A-86EF-4DCD-9833-42B2E4EF6785}"/>
              </a:ext>
            </a:extLst>
          </p:cNvPr>
          <p:cNvSpPr/>
          <p:nvPr/>
        </p:nvSpPr>
        <p:spPr>
          <a:xfrm>
            <a:off x="106018" y="249825"/>
            <a:ext cx="11979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u="sng" dirty="0">
                <a:latin typeface="Comic Sans MS" panose="030F0702030302020204" pitchFamily="66" charset="0"/>
              </a:rPr>
              <a:t>Sight Word Spelling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862AF-EDFD-4475-A5F9-C4E5B9BD4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3" t="26075" r="24348" b="5747"/>
          <a:stretch/>
        </p:blipFill>
        <p:spPr>
          <a:xfrm>
            <a:off x="4605131" y="907667"/>
            <a:ext cx="2981738" cy="2280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A8A691-0C1E-4E89-A412-C16040F65B7F}"/>
              </a:ext>
            </a:extLst>
          </p:cNvPr>
          <p:cNvSpPr/>
          <p:nvPr/>
        </p:nvSpPr>
        <p:spPr>
          <a:xfrm>
            <a:off x="291549" y="3669411"/>
            <a:ext cx="11608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</a:rPr>
              <a:t>1. Go to </a:t>
            </a:r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https://www.abcya.com/games/dolch_sight_word_spelling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Comic Sans MS" panose="030F0702030302020204" pitchFamily="66" charset="0"/>
              </a:rPr>
              <a:t>2. Click ‘Go’ and choose ‘First Grade’.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Comic Sans MS" panose="030F0702030302020204" pitchFamily="66" charset="0"/>
              </a:rPr>
              <a:t>3. Make sure your sound is on. You might like to use headphones.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Comic Sans MS" panose="030F0702030302020204" pitchFamily="66" charset="0"/>
              </a:rPr>
              <a:t>4. Listen to the word, then drag and drop the letters into the correct boxes to spell the word you just heard.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Comic Sans MS" panose="030F0702030302020204" pitchFamily="66" charset="0"/>
              </a:rPr>
              <a:t>5. Click on the vowels (a, e, </a:t>
            </a:r>
            <a:r>
              <a:rPr lang="en-US" sz="28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, o, u) in each word.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797326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3!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That’s it for this week 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810539" y="3076102"/>
            <a:ext cx="689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The /a/ sound can be long or short.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41D45-F883-40B6-A9B8-775BF03D9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t="28273" r="45435" b="30039"/>
          <a:stretch/>
        </p:blipFill>
        <p:spPr>
          <a:xfrm>
            <a:off x="1152938" y="1939692"/>
            <a:ext cx="2888975" cy="28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/a/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2859E3-7FAA-44D8-8788-598C1004A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2326"/>
              </p:ext>
            </p:extLst>
          </p:nvPr>
        </p:nvGraphicFramePr>
        <p:xfrm>
          <a:off x="2124766" y="2148839"/>
          <a:ext cx="8128000" cy="374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065648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9795457"/>
                    </a:ext>
                  </a:extLst>
                </a:gridCol>
              </a:tblGrid>
              <a:tr h="9370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Long /a/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Short /a/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370277"/>
                  </a:ext>
                </a:extLst>
              </a:tr>
              <a:tr h="9370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acorn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fast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1293766"/>
                  </a:ext>
                </a:extLst>
              </a:tr>
              <a:tr h="9370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bacon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path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473556"/>
                  </a:ext>
                </a:extLst>
              </a:tr>
              <a:tr h="9370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angel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pass</a:t>
                      </a:r>
                      <a:endParaRPr lang="en-KY" sz="3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43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6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 these /a/ words with sound buttons: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6" y="2312503"/>
            <a:ext cx="11979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last        past        mast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native        Amy        baby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0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Reading high frequency / sight words: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87215"/>
            <a:ext cx="11979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work</a:t>
            </a:r>
          </a:p>
          <a:p>
            <a:pPr algn="ctr">
              <a:spcAft>
                <a:spcPts val="0"/>
              </a:spcAft>
            </a:pPr>
            <a:endParaRPr lang="en-GB" sz="7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friends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0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these /a/ words: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2511286"/>
            <a:ext cx="11979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apron        father        grass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after        apricot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0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Spelling countdown: Can you write these /a/ words before your adult counts slowly from 10 to 0?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306417"/>
            <a:ext cx="11979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bacon        fast        angel        pass</a:t>
            </a:r>
          </a:p>
        </p:txBody>
      </p:sp>
    </p:spTree>
    <p:extLst>
      <p:ext uri="{BB962C8B-B14F-4D97-AF65-F5344CB8AC3E}">
        <p14:creationId xmlns:p14="http://schemas.microsoft.com/office/powerpoint/2010/main" val="260972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B402A-86EF-4DCD-9833-42B2E4EF6785}"/>
              </a:ext>
            </a:extLst>
          </p:cNvPr>
          <p:cNvSpPr/>
          <p:nvPr/>
        </p:nvSpPr>
        <p:spPr>
          <a:xfrm>
            <a:off x="106018" y="1470990"/>
            <a:ext cx="11979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this /a/ sentence: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I have an apron at work.</a:t>
            </a:r>
            <a:endParaRPr lang="en-GB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585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Group Phonics Phase 5</dc:title>
  <dc:creator>Helen Wade</dc:creator>
  <cp:lastModifiedBy>Helen Wade</cp:lastModifiedBy>
  <cp:revision>86</cp:revision>
  <dcterms:created xsi:type="dcterms:W3CDTF">2020-03-22T19:06:16Z</dcterms:created>
  <dcterms:modified xsi:type="dcterms:W3CDTF">2020-06-15T01:07:17Z</dcterms:modified>
</cp:coreProperties>
</file>