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61" r:id="rId3"/>
    <p:sldId id="470" r:id="rId4"/>
    <p:sldId id="492" r:id="rId5"/>
    <p:sldId id="491" r:id="rId6"/>
    <p:sldId id="494" r:id="rId7"/>
    <p:sldId id="489" r:id="rId8"/>
    <p:sldId id="493" r:id="rId9"/>
    <p:sldId id="465" r:id="rId10"/>
    <p:sldId id="287" r:id="rId11"/>
    <p:sldId id="495" r:id="rId12"/>
    <p:sldId id="515" r:id="rId13"/>
    <p:sldId id="497" r:id="rId14"/>
    <p:sldId id="498" r:id="rId15"/>
    <p:sldId id="500" r:id="rId16"/>
    <p:sldId id="501" r:id="rId17"/>
    <p:sldId id="502" r:id="rId18"/>
    <p:sldId id="499" r:id="rId19"/>
    <p:sldId id="389" r:id="rId20"/>
    <p:sldId id="319" r:id="rId21"/>
    <p:sldId id="459" r:id="rId22"/>
    <p:sldId id="503" r:id="rId23"/>
    <p:sldId id="504" r:id="rId24"/>
    <p:sldId id="506" r:id="rId25"/>
    <p:sldId id="507" r:id="rId26"/>
    <p:sldId id="484" r:id="rId27"/>
    <p:sldId id="477" r:id="rId28"/>
    <p:sldId id="463" r:id="rId29"/>
    <p:sldId id="508" r:id="rId30"/>
    <p:sldId id="516" r:id="rId31"/>
    <p:sldId id="510" r:id="rId32"/>
    <p:sldId id="511" r:id="rId33"/>
    <p:sldId id="512" r:id="rId34"/>
    <p:sldId id="514" r:id="rId35"/>
    <p:sldId id="485" r:id="rId36"/>
  </p:sldIdLst>
  <p:sldSz cx="12192000" cy="6858000"/>
  <p:notesSz cx="6858000" cy="9144000"/>
  <p:defaultTextStyle>
    <a:defPPr>
      <a:defRPr lang="en-K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 Wade" initials="HW" lastIdx="1" clrIdx="0">
    <p:extLst>
      <p:ext uri="{19B8F6BF-5375-455C-9EA6-DF929625EA0E}">
        <p15:presenceInfo xmlns:p15="http://schemas.microsoft.com/office/powerpoint/2012/main" userId="S::hwade@fbcs.edu.ky::e0da5f96-2f74-4c77-ba25-da6e3fe201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CCFF"/>
    <a:srgbClr val="FFFF99"/>
    <a:srgbClr val="CCE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9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342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9650E-32B2-460B-8870-B5D621610F86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CBFA0-0064-49BD-8EF4-DE74627885D7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3129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0B72F-E0BC-44DA-9A1C-58B06F2E4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7B05D-31AD-4590-948C-B49D08FB6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0F3E2-C7B6-40C4-A860-36F123299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99779-7825-4908-954D-C8F0F330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2E193-73F3-4A8E-9E91-20498BC7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52637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7C65A-BEF0-4EAD-B919-44FE5D9A4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D84FC-E979-4764-8CB5-FD9AD66B4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D7DE9-22BB-4BFC-AFD9-1336A85C3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8F170-6C89-4B87-BBD5-559894C71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14E23-A7F3-49A3-9095-367ACFEB7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00424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D81B27-2B8D-46CB-B4EE-7A6085CEF0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8CEE4-D3FC-422C-85F8-C1E6A24E7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17007-D94E-4FEB-BF02-62614A2C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D8C9-49D6-430C-98CB-BC2E80C14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BA655-A080-4BDD-BDEC-D1835391F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9307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38391-9CB1-41AC-B835-C2CBA590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B09E-2CE9-4217-9687-D8DAB5762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B28BE-59DA-4AB8-94F1-CC80F9F6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D0077-A6B2-4146-96AA-B91A28F6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81CA2-7FC2-4D61-8887-4B6766F5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80091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DD052-4278-4740-9798-D6FD09B11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90698-5CA6-4D4E-BD5E-0EAD2A383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8A131-A01C-4438-A6FC-E5057468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6519F-E070-4A24-80B8-430303F0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69FD7-2790-47A2-939F-881577C19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49471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19398-1C17-44D8-85F2-36B1C702E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61A76-CAB0-4FAA-A59D-09EB443DB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D9B75-266D-48FB-A59B-0F0105450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E4E3C-92A3-402C-B4BB-91127658F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D7EFF-48F3-4AC1-B879-7F3A872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CFF59-BD06-4D65-AB88-2B19CE6D1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28310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F0ABA-A3EB-47ED-BC53-0CAC706E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9A080-F45A-4186-B95D-1672ACF25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CAC9D-5119-4978-B0FB-DBD66C17D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9B5225-E38B-4EE2-95FD-1DCE6983B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FFA3B9-647C-4D28-AE93-5C66F62CE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090570-0F91-436D-9390-50F60E665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48C5A9-5751-4F08-AA7A-937BD594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BF380-D987-4620-A3B7-431D0578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92405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CD4F-9311-4AF4-B675-B56F70F2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38F93-DC5D-4D64-85B4-BAFDFE92C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5D20A-1AED-4CCE-9C4A-0D897C77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2002B4-9FD5-4BD4-8FBF-FC99E793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4120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EB462-217F-45E2-9265-6158DE908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6665F5-50BB-4389-983E-A1B087C42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8A295-C3EB-4522-A138-EF888290A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43203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E2463-BC3A-4901-94E5-1F3C3ED11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18671-C5C0-4932-8469-451F8E8E3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39648-5D1E-4862-BC4A-7572D5C56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78985-6213-49E8-81CA-602E10645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03E36-9D06-4B24-85A3-082F2B05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54E22-E4C2-4FEC-93EA-36E93B662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58973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657A1-03F5-437B-8705-383FF42B3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FE7E3A-5AAE-4121-B51A-B762A27FB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7B276F-4000-418C-A0F4-383DF34A6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91033-784C-4102-80FB-1A339EC5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1578F-16D9-440A-82D2-6FE74ABA4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A975C-5AF5-4D3E-94B2-9320D784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19868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5CB992-7EFE-4A42-AA99-ADC616B74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AFC7B-D655-46C3-8A46-F4E816E2C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6580-F27A-45BD-9203-B31E524DAF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191F1-4328-4F06-8A80-E9995BEC3917}" type="datetimeFigureOut">
              <a:rPr lang="en-KY" smtClean="0"/>
              <a:t>07/06/2020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E7E6C-4014-4299-AF39-001F69C3F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34874-8BBE-4105-857E-8C521F6B1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18754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new.phonicsplay.co.uk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ew.phonicsplay.co.uk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new.phonicsplay.co.uk/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new.phonicsplay.co.uk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Starfish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Monday June 8,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1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tarfish">
            <a:extLst>
              <a:ext uri="{FF2B5EF4-FFF2-40B4-BE49-F238E27FC236}">
                <a16:creationId xmlns:a16="http://schemas.microsoft.com/office/drawing/2014/main" id="{415F6076-4A87-4DA8-99D1-A490F509D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" r="4694" b="8088"/>
          <a:stretch/>
        </p:blipFill>
        <p:spPr bwMode="auto">
          <a:xfrm>
            <a:off x="344557" y="770037"/>
            <a:ext cx="4954127" cy="5604259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073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Starfish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Tuesday June 9,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2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tarfish">
            <a:extLst>
              <a:ext uri="{FF2B5EF4-FFF2-40B4-BE49-F238E27FC236}">
                <a16:creationId xmlns:a16="http://schemas.microsoft.com/office/drawing/2014/main" id="{415F6076-4A87-4DA8-99D1-A490F509D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" r="4694" b="8088"/>
          <a:stretch/>
        </p:blipFill>
        <p:spPr bwMode="auto">
          <a:xfrm>
            <a:off x="344557" y="770037"/>
            <a:ext cx="4954127" cy="5604259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835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ED1C697-4768-4168-A781-305A71D68772}"/>
              </a:ext>
            </a:extLst>
          </p:cNvPr>
          <p:cNvSpPr/>
          <p:nvPr/>
        </p:nvSpPr>
        <p:spPr>
          <a:xfrm>
            <a:off x="901145" y="2448364"/>
            <a:ext cx="109462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1. Click on “Tricky Word Trucks”</a:t>
            </a:r>
          </a:p>
          <a:p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2. Click the ‘Start’ button</a:t>
            </a:r>
          </a:p>
          <a:p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3. Choose “Phase 5 All HFW”</a:t>
            </a:r>
          </a:p>
          <a:p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4. Adults – if the word is read correctly, click the green tick. If the word is read incorrectly, click the red cross.</a:t>
            </a:r>
          </a:p>
          <a:p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5. Click ‘Next’. Choose a Route, Truck Type and Truck Color. Click ‘Go’.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F1CEF2-17E3-4D18-B3A6-4E3FB96DF346}"/>
              </a:ext>
            </a:extLst>
          </p:cNvPr>
          <p:cNvSpPr/>
          <p:nvPr/>
        </p:nvSpPr>
        <p:spPr>
          <a:xfrm>
            <a:off x="265042" y="428178"/>
            <a:ext cx="1158239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dirty="0">
                <a:latin typeface="Comic Sans MS" panose="030F0702030302020204" pitchFamily="66" charset="0"/>
              </a:rPr>
              <a:t>Go to the Phonics Play website (</a:t>
            </a:r>
            <a:r>
              <a:rPr lang="en-US" sz="2500" dirty="0">
                <a:latin typeface="Comic Sans MS" panose="030F0702030302020204" pitchFamily="66" charset="0"/>
                <a:hlinkClick r:id="rId2"/>
              </a:rPr>
              <a:t>https://new.phonicsplay.co.uk/</a:t>
            </a:r>
            <a:r>
              <a:rPr lang="en-US" sz="2500" dirty="0">
                <a:latin typeface="Comic Sans MS" panose="030F0702030302020204" pitchFamily="66" charset="0"/>
              </a:rPr>
              <a:t>) and log in</a:t>
            </a:r>
          </a:p>
          <a:p>
            <a:pPr algn="ctr"/>
            <a:r>
              <a:rPr lang="en-US" sz="2500" dirty="0">
                <a:latin typeface="Comic Sans MS" panose="030F0702030302020204" pitchFamily="66" charset="0"/>
              </a:rPr>
              <a:t>Username: march20</a:t>
            </a:r>
          </a:p>
          <a:p>
            <a:pPr algn="ctr"/>
            <a:r>
              <a:rPr lang="en-US" sz="2500" dirty="0">
                <a:latin typeface="Comic Sans MS" panose="030F0702030302020204" pitchFamily="66" charset="0"/>
              </a:rPr>
              <a:t>Password: home</a:t>
            </a:r>
            <a:endParaRPr lang="en-GB" sz="2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215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90A524-69F7-468E-B050-D03C73D36CEB}"/>
              </a:ext>
            </a:extLst>
          </p:cNvPr>
          <p:cNvSpPr/>
          <p:nvPr/>
        </p:nvSpPr>
        <p:spPr>
          <a:xfrm>
            <a:off x="106018" y="463825"/>
            <a:ext cx="11979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Alternative spellings: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4C23A8-23D4-4263-B515-6D2BCA6E2420}"/>
              </a:ext>
            </a:extLst>
          </p:cNvPr>
          <p:cNvSpPr/>
          <p:nvPr/>
        </p:nvSpPr>
        <p:spPr>
          <a:xfrm>
            <a:off x="4969565" y="1939692"/>
            <a:ext cx="689113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Remember that the /</a:t>
            </a:r>
            <a:r>
              <a:rPr lang="en-GB" sz="3200" dirty="0" err="1">
                <a:latin typeface="Comic Sans MS" panose="030F0702030302020204" pitchFamily="66" charset="0"/>
              </a:rPr>
              <a:t>er</a:t>
            </a:r>
            <a:r>
              <a:rPr lang="en-GB" sz="3200" dirty="0">
                <a:latin typeface="Comic Sans MS" panose="030F0702030302020204" pitchFamily="66" charset="0"/>
              </a:rPr>
              <a:t>/ sound can be spelt in 3 different ways:</a:t>
            </a:r>
          </a:p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/</a:t>
            </a:r>
            <a:r>
              <a:rPr lang="en-GB" sz="3200" dirty="0" err="1">
                <a:latin typeface="Comic Sans MS" panose="030F0702030302020204" pitchFamily="66" charset="0"/>
              </a:rPr>
              <a:t>er</a:t>
            </a:r>
            <a:r>
              <a:rPr lang="en-GB" sz="3200" dirty="0">
                <a:latin typeface="Comic Sans MS" panose="030F0702030302020204" pitchFamily="66" charset="0"/>
              </a:rPr>
              <a:t>/</a:t>
            </a:r>
          </a:p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/</a:t>
            </a:r>
            <a:r>
              <a:rPr lang="en-GB" sz="3200" dirty="0" err="1">
                <a:latin typeface="Comic Sans MS" panose="030F0702030302020204" pitchFamily="66" charset="0"/>
              </a:rPr>
              <a:t>ir</a:t>
            </a:r>
            <a:r>
              <a:rPr lang="en-GB" sz="3200" dirty="0">
                <a:latin typeface="Comic Sans MS" panose="030F0702030302020204" pitchFamily="66" charset="0"/>
              </a:rPr>
              <a:t>/</a:t>
            </a:r>
          </a:p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/</a:t>
            </a:r>
            <a:r>
              <a:rPr lang="en-GB" sz="3200" dirty="0" err="1">
                <a:latin typeface="Comic Sans MS" panose="030F0702030302020204" pitchFamily="66" charset="0"/>
              </a:rPr>
              <a:t>ur</a:t>
            </a:r>
            <a:r>
              <a:rPr lang="en-GB" sz="3200" dirty="0">
                <a:latin typeface="Comic Sans MS" panose="030F0702030302020204" pitchFamily="66" charset="0"/>
              </a:rPr>
              <a:t>/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Today, we are looking at /</a:t>
            </a:r>
            <a:r>
              <a:rPr lang="en-GB" sz="3200" dirty="0" err="1">
                <a:latin typeface="Comic Sans MS" panose="030F0702030302020204" pitchFamily="66" charset="0"/>
              </a:rPr>
              <a:t>er</a:t>
            </a:r>
            <a:r>
              <a:rPr lang="en-GB" sz="3200" dirty="0">
                <a:latin typeface="Comic Sans MS" panose="030F0702030302020204" pitchFamily="66" charset="0"/>
              </a:rPr>
              <a:t>/.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101DF0-338E-4266-95D1-A93C177E68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30522" r="26413" b="27332"/>
          <a:stretch/>
        </p:blipFill>
        <p:spPr>
          <a:xfrm>
            <a:off x="742122" y="2103782"/>
            <a:ext cx="2875722" cy="288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389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90A524-69F7-468E-B050-D03C73D36CEB}"/>
              </a:ext>
            </a:extLst>
          </p:cNvPr>
          <p:cNvSpPr/>
          <p:nvPr/>
        </p:nvSpPr>
        <p:spPr>
          <a:xfrm>
            <a:off x="92766" y="463825"/>
            <a:ext cx="11979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Can you read these /</a:t>
            </a:r>
            <a:r>
              <a:rPr lang="en-GB" sz="3200" u="sng" dirty="0" err="1">
                <a:latin typeface="Comic Sans MS" panose="030F0702030302020204" pitchFamily="66" charset="0"/>
              </a:rPr>
              <a:t>er</a:t>
            </a:r>
            <a:r>
              <a:rPr lang="en-GB" sz="3200" u="sng" dirty="0">
                <a:latin typeface="Comic Sans MS" panose="030F0702030302020204" pitchFamily="66" charset="0"/>
              </a:rPr>
              <a:t>/ words?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5F1B63-561D-4B7E-972E-D5A671DAC8D6}"/>
              </a:ext>
            </a:extLst>
          </p:cNvPr>
          <p:cNvSpPr/>
          <p:nvPr/>
        </p:nvSpPr>
        <p:spPr>
          <a:xfrm>
            <a:off x="92764" y="2007703"/>
            <a:ext cx="119799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water</a:t>
            </a:r>
          </a:p>
          <a:p>
            <a:pPr algn="ctr">
              <a:spcAft>
                <a:spcPts val="0"/>
              </a:spcAft>
            </a:pPr>
            <a:endParaRPr lang="en-GB" sz="5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Oliver </a:t>
            </a:r>
            <a:r>
              <a:rPr lang="en-GB" sz="2000" dirty="0">
                <a:latin typeface="Comic Sans MS" panose="030F0702030302020204" pitchFamily="66" charset="0"/>
              </a:rPr>
              <a:t>– why does this one start with a capital letter?</a:t>
            </a:r>
          </a:p>
          <a:p>
            <a:pPr algn="ctr">
              <a:spcAft>
                <a:spcPts val="0"/>
              </a:spcAft>
            </a:pPr>
            <a:endParaRPr lang="en-GB" sz="5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bigger</a:t>
            </a:r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049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90A524-69F7-468E-B050-D03C73D36CEB}"/>
              </a:ext>
            </a:extLst>
          </p:cNvPr>
          <p:cNvSpPr/>
          <p:nvPr/>
        </p:nvSpPr>
        <p:spPr>
          <a:xfrm>
            <a:off x="92766" y="463825"/>
            <a:ext cx="11979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Can you spell these /</a:t>
            </a:r>
            <a:r>
              <a:rPr lang="en-GB" sz="3200" u="sng" dirty="0" err="1">
                <a:latin typeface="Comic Sans MS" panose="030F0702030302020204" pitchFamily="66" charset="0"/>
              </a:rPr>
              <a:t>er</a:t>
            </a:r>
            <a:r>
              <a:rPr lang="en-GB" sz="3200" u="sng" dirty="0">
                <a:latin typeface="Comic Sans MS" panose="030F0702030302020204" pitchFamily="66" charset="0"/>
              </a:rPr>
              <a:t>/ words?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5F1B63-561D-4B7E-972E-D5A671DAC8D6}"/>
              </a:ext>
            </a:extLst>
          </p:cNvPr>
          <p:cNvSpPr/>
          <p:nvPr/>
        </p:nvSpPr>
        <p:spPr>
          <a:xfrm>
            <a:off x="92764" y="2007703"/>
            <a:ext cx="119799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nicer</a:t>
            </a:r>
          </a:p>
          <a:p>
            <a:pPr algn="ctr">
              <a:spcAft>
                <a:spcPts val="0"/>
              </a:spcAft>
            </a:pPr>
            <a:endParaRPr lang="en-GB" sz="5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farmer</a:t>
            </a:r>
          </a:p>
          <a:p>
            <a:pPr algn="ctr">
              <a:spcAft>
                <a:spcPts val="0"/>
              </a:spcAft>
            </a:pPr>
            <a:endParaRPr lang="en-GB" sz="5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letter</a:t>
            </a:r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790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90A524-69F7-468E-B050-D03C73D36CEB}"/>
              </a:ext>
            </a:extLst>
          </p:cNvPr>
          <p:cNvSpPr/>
          <p:nvPr/>
        </p:nvSpPr>
        <p:spPr>
          <a:xfrm>
            <a:off x="92766" y="463825"/>
            <a:ext cx="11979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Can you read these /</a:t>
            </a:r>
            <a:r>
              <a:rPr lang="en-GB" sz="3200" u="sng" dirty="0" err="1">
                <a:latin typeface="Comic Sans MS" panose="030F0702030302020204" pitchFamily="66" charset="0"/>
              </a:rPr>
              <a:t>er</a:t>
            </a:r>
            <a:r>
              <a:rPr lang="en-GB" sz="3200" u="sng" dirty="0">
                <a:latin typeface="Comic Sans MS" panose="030F0702030302020204" pitchFamily="66" charset="0"/>
              </a:rPr>
              <a:t>/ words?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5F1B63-561D-4B7E-972E-D5A671DAC8D6}"/>
              </a:ext>
            </a:extLst>
          </p:cNvPr>
          <p:cNvSpPr/>
          <p:nvPr/>
        </p:nvSpPr>
        <p:spPr>
          <a:xfrm>
            <a:off x="92766" y="2312502"/>
            <a:ext cx="119799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7200" dirty="0">
                <a:latin typeface="Comic Sans MS" panose="030F0702030302020204" pitchFamily="66" charset="0"/>
              </a:rPr>
              <a:t>watering can</a:t>
            </a:r>
          </a:p>
          <a:p>
            <a:pPr algn="ctr">
              <a:spcAft>
                <a:spcPts val="0"/>
              </a:spcAft>
            </a:pPr>
            <a:endParaRPr lang="en-GB" sz="7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7200" dirty="0">
                <a:latin typeface="Comic Sans MS" panose="030F0702030302020204" pitchFamily="66" charset="0"/>
              </a:rPr>
              <a:t>permanent</a:t>
            </a:r>
            <a:endParaRPr lang="en-GB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923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90A524-69F7-468E-B050-D03C73D36CEB}"/>
              </a:ext>
            </a:extLst>
          </p:cNvPr>
          <p:cNvSpPr/>
          <p:nvPr/>
        </p:nvSpPr>
        <p:spPr>
          <a:xfrm>
            <a:off x="92766" y="463825"/>
            <a:ext cx="119799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Spelling countdown: Ask an adult to tell you these words. Can you spell them before they count down from 10 to 0 slowly?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5F1B63-561D-4B7E-972E-D5A671DAC8D6}"/>
              </a:ext>
            </a:extLst>
          </p:cNvPr>
          <p:cNvSpPr/>
          <p:nvPr/>
        </p:nvSpPr>
        <p:spPr>
          <a:xfrm>
            <a:off x="106018" y="3094381"/>
            <a:ext cx="119799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7200" dirty="0">
                <a:latin typeface="Comic Sans MS" panose="030F0702030302020204" pitchFamily="66" charset="0"/>
              </a:rPr>
              <a:t>stern            Oliver </a:t>
            </a:r>
            <a:endParaRPr lang="en-GB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69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90A524-69F7-468E-B050-D03C73D36CEB}"/>
              </a:ext>
            </a:extLst>
          </p:cNvPr>
          <p:cNvSpPr/>
          <p:nvPr/>
        </p:nvSpPr>
        <p:spPr>
          <a:xfrm>
            <a:off x="92766" y="463825"/>
            <a:ext cx="11979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Write this sentence: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5F1B63-561D-4B7E-972E-D5A671DAC8D6}"/>
              </a:ext>
            </a:extLst>
          </p:cNvPr>
          <p:cNvSpPr/>
          <p:nvPr/>
        </p:nvSpPr>
        <p:spPr>
          <a:xfrm>
            <a:off x="106018" y="3094381"/>
            <a:ext cx="119799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7200" dirty="0">
                <a:latin typeface="Comic Sans MS" panose="030F0702030302020204" pitchFamily="66" charset="0"/>
              </a:rPr>
              <a:t>Oliver is bigger than me.</a:t>
            </a:r>
            <a:endParaRPr lang="en-GB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758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90A524-69F7-468E-B050-D03C73D36CEB}"/>
              </a:ext>
            </a:extLst>
          </p:cNvPr>
          <p:cNvSpPr/>
          <p:nvPr/>
        </p:nvSpPr>
        <p:spPr>
          <a:xfrm>
            <a:off x="92766" y="463825"/>
            <a:ext cx="11979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Can you read these words?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5F1B63-561D-4B7E-972E-D5A671DAC8D6}"/>
              </a:ext>
            </a:extLst>
          </p:cNvPr>
          <p:cNvSpPr/>
          <p:nvPr/>
        </p:nvSpPr>
        <p:spPr>
          <a:xfrm>
            <a:off x="92764" y="2007703"/>
            <a:ext cx="119799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any</a:t>
            </a:r>
          </a:p>
          <a:p>
            <a:pPr algn="ctr">
              <a:spcAft>
                <a:spcPts val="0"/>
              </a:spcAft>
            </a:pPr>
            <a:endParaRPr lang="en-GB" sz="5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saw</a:t>
            </a:r>
          </a:p>
          <a:p>
            <a:pPr algn="ctr">
              <a:spcAft>
                <a:spcPts val="0"/>
              </a:spcAft>
            </a:pPr>
            <a:endParaRPr lang="en-GB" sz="5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thought</a:t>
            </a:r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686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Starfish!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2!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705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ED1C697-4768-4168-A781-305A71D68772}"/>
              </a:ext>
            </a:extLst>
          </p:cNvPr>
          <p:cNvSpPr/>
          <p:nvPr/>
        </p:nvSpPr>
        <p:spPr>
          <a:xfrm>
            <a:off x="755373" y="2262834"/>
            <a:ext cx="1097280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1. Click on “Tricky Word Trucks”</a:t>
            </a:r>
          </a:p>
          <a:p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2. Click the ‘Start’ button</a:t>
            </a:r>
          </a:p>
          <a:p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3. Choose “Phase 5 All HFW”</a:t>
            </a:r>
          </a:p>
          <a:p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4. Adults – if the word is read correctly, click the green tick. If the word is read incorrectly, click the red cross.</a:t>
            </a:r>
          </a:p>
          <a:p>
            <a:endParaRPr lang="en-US" sz="22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5. Click ‘Next’. Choose a Route, Truck Type and Truck Color. Click ‘Go’.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F1CEF2-17E3-4D18-B3A6-4E3FB96DF346}"/>
              </a:ext>
            </a:extLst>
          </p:cNvPr>
          <p:cNvSpPr/>
          <p:nvPr/>
        </p:nvSpPr>
        <p:spPr>
          <a:xfrm>
            <a:off x="265042" y="428178"/>
            <a:ext cx="1158239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dirty="0">
                <a:latin typeface="Comic Sans MS" panose="030F0702030302020204" pitchFamily="66" charset="0"/>
              </a:rPr>
              <a:t>Go to the Phonics Play website (</a:t>
            </a:r>
            <a:r>
              <a:rPr lang="en-US" sz="2500" dirty="0">
                <a:latin typeface="Comic Sans MS" panose="030F0702030302020204" pitchFamily="66" charset="0"/>
                <a:hlinkClick r:id="rId2"/>
              </a:rPr>
              <a:t>https://new.phonicsplay.co.uk/</a:t>
            </a:r>
            <a:r>
              <a:rPr lang="en-US" sz="2500" dirty="0">
                <a:latin typeface="Comic Sans MS" panose="030F0702030302020204" pitchFamily="66" charset="0"/>
              </a:rPr>
              <a:t>) and log in</a:t>
            </a:r>
          </a:p>
          <a:p>
            <a:pPr algn="ctr"/>
            <a:r>
              <a:rPr lang="en-US" sz="2500" dirty="0">
                <a:latin typeface="Comic Sans MS" panose="030F0702030302020204" pitchFamily="66" charset="0"/>
              </a:rPr>
              <a:t>Username: march20</a:t>
            </a:r>
          </a:p>
          <a:p>
            <a:pPr algn="ctr"/>
            <a:r>
              <a:rPr lang="en-US" sz="2500" dirty="0">
                <a:latin typeface="Comic Sans MS" panose="030F0702030302020204" pitchFamily="66" charset="0"/>
              </a:rPr>
              <a:t>Password: home</a:t>
            </a:r>
            <a:endParaRPr lang="en-GB" sz="2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480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Starfish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Wednesday June 10,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3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tarfish">
            <a:extLst>
              <a:ext uri="{FF2B5EF4-FFF2-40B4-BE49-F238E27FC236}">
                <a16:creationId xmlns:a16="http://schemas.microsoft.com/office/drawing/2014/main" id="{415F6076-4A87-4DA8-99D1-A490F509D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" r="4694" b="8088"/>
          <a:stretch/>
        </p:blipFill>
        <p:spPr bwMode="auto">
          <a:xfrm>
            <a:off x="344557" y="770037"/>
            <a:ext cx="4954127" cy="5604259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901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428178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Go to the Phonics Play website (</a:t>
            </a:r>
            <a:r>
              <a:rPr lang="en-US" sz="2400" dirty="0">
                <a:latin typeface="Comic Sans MS" panose="030F0702030302020204" pitchFamily="66" charset="0"/>
                <a:hlinkClick r:id="rId2"/>
              </a:rPr>
              <a:t>https://new.phonicsplay.co.uk/</a:t>
            </a:r>
            <a:r>
              <a:rPr lang="en-US" sz="2400" dirty="0">
                <a:latin typeface="Comic Sans MS" panose="030F0702030302020204" pitchFamily="66" charset="0"/>
              </a:rPr>
              <a:t>) and log in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Username: march20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Password: home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928926-9E28-4997-8AE3-DB8A11CE3A27}"/>
              </a:ext>
            </a:extLst>
          </p:cNvPr>
          <p:cNvSpPr/>
          <p:nvPr/>
        </p:nvSpPr>
        <p:spPr>
          <a:xfrm>
            <a:off x="450574" y="2630486"/>
            <a:ext cx="11304103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500" dirty="0">
                <a:latin typeface="Comic Sans MS" panose="030F0702030302020204" pitchFamily="66" charset="0"/>
              </a:rPr>
              <a:t>1. Click on “Flash Cards Speed Trial”</a:t>
            </a:r>
          </a:p>
          <a:p>
            <a:endParaRPr lang="en-GB" sz="2500" dirty="0">
              <a:latin typeface="Comic Sans MS" panose="030F0702030302020204" pitchFamily="66" charset="0"/>
            </a:endParaRPr>
          </a:p>
          <a:p>
            <a:r>
              <a:rPr lang="en-GB" sz="2500" dirty="0">
                <a:latin typeface="Comic Sans MS" panose="030F0702030302020204" pitchFamily="66" charset="0"/>
              </a:rPr>
              <a:t>2. Click ‘Start’ button</a:t>
            </a:r>
          </a:p>
          <a:p>
            <a:endParaRPr lang="en-GB" sz="2500" dirty="0">
              <a:latin typeface="Comic Sans MS" panose="030F0702030302020204" pitchFamily="66" charset="0"/>
            </a:endParaRPr>
          </a:p>
          <a:p>
            <a:r>
              <a:rPr lang="en-GB" sz="2500" dirty="0">
                <a:latin typeface="Comic Sans MS" panose="030F0702030302020204" pitchFamily="66" charset="0"/>
              </a:rPr>
              <a:t>3. Choose “All Phases”</a:t>
            </a:r>
          </a:p>
          <a:p>
            <a:endParaRPr lang="en-GB" sz="2500" dirty="0">
              <a:latin typeface="Comic Sans MS" panose="030F0702030302020204" pitchFamily="66" charset="0"/>
            </a:endParaRPr>
          </a:p>
          <a:p>
            <a:r>
              <a:rPr lang="en-GB" sz="2500" dirty="0">
                <a:latin typeface="Comic Sans MS" panose="030F0702030302020204" pitchFamily="66" charset="0"/>
              </a:rPr>
              <a:t>4. Choose a Race Track, </a:t>
            </a:r>
            <a:r>
              <a:rPr lang="en-GB" sz="2500" dirty="0" err="1">
                <a:latin typeface="Comic Sans MS" panose="030F0702030302020204" pitchFamily="66" charset="0"/>
              </a:rPr>
              <a:t>Color</a:t>
            </a:r>
            <a:r>
              <a:rPr lang="en-GB" sz="2500" dirty="0">
                <a:latin typeface="Comic Sans MS" panose="030F0702030302020204" pitchFamily="66" charset="0"/>
              </a:rPr>
              <a:t> and Design. Then click ‘Go’.</a:t>
            </a:r>
          </a:p>
          <a:p>
            <a:endParaRPr lang="en-GB" sz="2500" dirty="0">
              <a:latin typeface="Comic Sans MS" panose="030F0702030302020204" pitchFamily="66" charset="0"/>
            </a:endParaRPr>
          </a:p>
          <a:p>
            <a:r>
              <a:rPr lang="en-GB" sz="2500" dirty="0">
                <a:latin typeface="Comic Sans MS" panose="030F0702030302020204" pitchFamily="66" charset="0"/>
              </a:rPr>
              <a:t>5. Adults – if the word is read correctly, click on the green tick. If it is incorrect, click the red cross.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3E84AAD-1F87-41E3-A463-8AAAB334BB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23" t="41901" r="66632" b="21347"/>
          <a:stretch/>
        </p:blipFill>
        <p:spPr>
          <a:xfrm>
            <a:off x="8578483" y="1814968"/>
            <a:ext cx="3321699" cy="251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7983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90A524-69F7-468E-B050-D03C73D36CEB}"/>
              </a:ext>
            </a:extLst>
          </p:cNvPr>
          <p:cNvSpPr/>
          <p:nvPr/>
        </p:nvSpPr>
        <p:spPr>
          <a:xfrm>
            <a:off x="106018" y="463825"/>
            <a:ext cx="11979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Alternative pronunciation: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4C23A8-23D4-4263-B515-6D2BCA6E2420}"/>
              </a:ext>
            </a:extLst>
          </p:cNvPr>
          <p:cNvSpPr/>
          <p:nvPr/>
        </p:nvSpPr>
        <p:spPr>
          <a:xfrm>
            <a:off x="4969565" y="2890391"/>
            <a:ext cx="68911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/</a:t>
            </a:r>
            <a:r>
              <a:rPr lang="en-GB" sz="3200" dirty="0" err="1">
                <a:latin typeface="Comic Sans MS" panose="030F0702030302020204" pitchFamily="66" charset="0"/>
              </a:rPr>
              <a:t>ch</a:t>
            </a:r>
            <a:r>
              <a:rPr lang="en-GB" sz="3200" dirty="0">
                <a:latin typeface="Comic Sans MS" panose="030F0702030302020204" pitchFamily="66" charset="0"/>
              </a:rPr>
              <a:t>/ can make 3 different sounds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Do you know what they are?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A0B2B81-5F0F-4F8E-8586-D5CA6DFB08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61" t="20276" r="50000" b="37578"/>
          <a:stretch/>
        </p:blipFill>
        <p:spPr>
          <a:xfrm>
            <a:off x="795129" y="1893904"/>
            <a:ext cx="3644347" cy="356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339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90A524-69F7-468E-B050-D03C73D36CEB}"/>
              </a:ext>
            </a:extLst>
          </p:cNvPr>
          <p:cNvSpPr/>
          <p:nvPr/>
        </p:nvSpPr>
        <p:spPr>
          <a:xfrm>
            <a:off x="92766" y="463825"/>
            <a:ext cx="11979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Can you read these words?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C533030-4111-4126-9BC8-E78BD26BDC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20554"/>
              </p:ext>
            </p:extLst>
          </p:nvPr>
        </p:nvGraphicFramePr>
        <p:xfrm>
          <a:off x="1563756" y="2111144"/>
          <a:ext cx="9563652" cy="3348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7884">
                  <a:extLst>
                    <a:ext uri="{9D8B030D-6E8A-4147-A177-3AD203B41FA5}">
                      <a16:colId xmlns:a16="http://schemas.microsoft.com/office/drawing/2014/main" val="32493074"/>
                    </a:ext>
                  </a:extLst>
                </a:gridCol>
                <a:gridCol w="3187884">
                  <a:extLst>
                    <a:ext uri="{9D8B030D-6E8A-4147-A177-3AD203B41FA5}">
                      <a16:colId xmlns:a16="http://schemas.microsoft.com/office/drawing/2014/main" val="1594566032"/>
                    </a:ext>
                  </a:extLst>
                </a:gridCol>
                <a:gridCol w="3187884">
                  <a:extLst>
                    <a:ext uri="{9D8B030D-6E8A-4147-A177-3AD203B41FA5}">
                      <a16:colId xmlns:a16="http://schemas.microsoft.com/office/drawing/2014/main" val="908176920"/>
                    </a:ext>
                  </a:extLst>
                </a:gridCol>
              </a:tblGrid>
              <a:tr h="111625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omic Sans MS" panose="030F0702030302020204" pitchFamily="66" charset="0"/>
                        </a:rPr>
                        <a:t>/</a:t>
                      </a:r>
                      <a:r>
                        <a:rPr lang="en-US" sz="4000" dirty="0" err="1">
                          <a:latin typeface="Comic Sans MS" panose="030F0702030302020204" pitchFamily="66" charset="0"/>
                        </a:rPr>
                        <a:t>ch</a:t>
                      </a:r>
                      <a:r>
                        <a:rPr lang="en-US" sz="4000" dirty="0">
                          <a:latin typeface="Comic Sans MS" panose="030F0702030302020204" pitchFamily="66" charset="0"/>
                        </a:rPr>
                        <a:t>/</a:t>
                      </a:r>
                      <a:endParaRPr lang="en-KY" sz="4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omic Sans MS" panose="030F0702030302020204" pitchFamily="66" charset="0"/>
                        </a:rPr>
                        <a:t>/</a:t>
                      </a:r>
                      <a:r>
                        <a:rPr lang="en-US" sz="4000" dirty="0" err="1">
                          <a:latin typeface="Comic Sans MS" panose="030F0702030302020204" pitchFamily="66" charset="0"/>
                        </a:rPr>
                        <a:t>ch</a:t>
                      </a:r>
                      <a:r>
                        <a:rPr lang="en-US" sz="4000" dirty="0">
                          <a:latin typeface="Comic Sans MS" panose="030F0702030302020204" pitchFamily="66" charset="0"/>
                        </a:rPr>
                        <a:t>/</a:t>
                      </a:r>
                      <a:endParaRPr lang="en-KY" sz="4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omic Sans MS" panose="030F0702030302020204" pitchFamily="66" charset="0"/>
                        </a:rPr>
                        <a:t>/</a:t>
                      </a:r>
                      <a:r>
                        <a:rPr lang="en-US" sz="4000" dirty="0" err="1">
                          <a:latin typeface="Comic Sans MS" panose="030F0702030302020204" pitchFamily="66" charset="0"/>
                        </a:rPr>
                        <a:t>ch</a:t>
                      </a:r>
                      <a:r>
                        <a:rPr lang="en-US" sz="4000" dirty="0">
                          <a:latin typeface="Comic Sans MS" panose="030F0702030302020204" pitchFamily="66" charset="0"/>
                        </a:rPr>
                        <a:t>/</a:t>
                      </a:r>
                      <a:endParaRPr lang="en-KY" sz="4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6701067"/>
                  </a:ext>
                </a:extLst>
              </a:tr>
              <a:tr h="111625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omic Sans MS" panose="030F0702030302020204" pitchFamily="66" charset="0"/>
                        </a:rPr>
                        <a:t>chef</a:t>
                      </a:r>
                      <a:endParaRPr lang="en-KY" sz="4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omic Sans MS" panose="030F0702030302020204" pitchFamily="66" charset="0"/>
                        </a:rPr>
                        <a:t>chick</a:t>
                      </a:r>
                      <a:endParaRPr lang="en-KY" sz="4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omic Sans MS" panose="030F0702030302020204" pitchFamily="66" charset="0"/>
                        </a:rPr>
                        <a:t>chemical</a:t>
                      </a:r>
                      <a:endParaRPr lang="en-KY" sz="4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2465486"/>
                  </a:ext>
                </a:extLst>
              </a:tr>
              <a:tr h="111625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omic Sans MS" panose="030F0702030302020204" pitchFamily="66" charset="0"/>
                        </a:rPr>
                        <a:t>Charlotte</a:t>
                      </a:r>
                      <a:endParaRPr lang="en-KY" sz="4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omic Sans MS" panose="030F0702030302020204" pitchFamily="66" charset="0"/>
                        </a:rPr>
                        <a:t>chip</a:t>
                      </a:r>
                      <a:endParaRPr lang="en-KY" sz="4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Comic Sans MS" panose="030F0702030302020204" pitchFamily="66" charset="0"/>
                        </a:rPr>
                        <a:t>school</a:t>
                      </a:r>
                      <a:endParaRPr lang="en-KY" sz="40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0443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8053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90A524-69F7-468E-B050-D03C73D36CEB}"/>
              </a:ext>
            </a:extLst>
          </p:cNvPr>
          <p:cNvSpPr/>
          <p:nvPr/>
        </p:nvSpPr>
        <p:spPr>
          <a:xfrm>
            <a:off x="92766" y="463825"/>
            <a:ext cx="11979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Can you read these /</a:t>
            </a:r>
            <a:r>
              <a:rPr lang="en-GB" sz="3200" u="sng" dirty="0" err="1">
                <a:latin typeface="Comic Sans MS" panose="030F0702030302020204" pitchFamily="66" charset="0"/>
              </a:rPr>
              <a:t>ch</a:t>
            </a:r>
            <a:r>
              <a:rPr lang="en-GB" sz="3200" u="sng" dirty="0">
                <a:latin typeface="Comic Sans MS" panose="030F0702030302020204" pitchFamily="66" charset="0"/>
              </a:rPr>
              <a:t>/ words?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5F1B63-561D-4B7E-972E-D5A671DAC8D6}"/>
              </a:ext>
            </a:extLst>
          </p:cNvPr>
          <p:cNvSpPr/>
          <p:nvPr/>
        </p:nvSpPr>
        <p:spPr>
          <a:xfrm>
            <a:off x="92764" y="2007703"/>
            <a:ext cx="119799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7200" dirty="0">
                <a:latin typeface="Comic Sans MS" panose="030F0702030302020204" pitchFamily="66" charset="0"/>
              </a:rPr>
              <a:t>technical</a:t>
            </a:r>
          </a:p>
          <a:p>
            <a:pPr algn="ctr">
              <a:spcAft>
                <a:spcPts val="0"/>
              </a:spcAft>
            </a:pPr>
            <a:endParaRPr lang="en-GB" sz="7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7200" dirty="0">
                <a:latin typeface="Comic Sans MS" panose="030F0702030302020204" pitchFamily="66" charset="0"/>
              </a:rPr>
              <a:t>Christmas</a:t>
            </a:r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1960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90A524-69F7-468E-B050-D03C73D36CEB}"/>
              </a:ext>
            </a:extLst>
          </p:cNvPr>
          <p:cNvSpPr/>
          <p:nvPr/>
        </p:nvSpPr>
        <p:spPr>
          <a:xfrm>
            <a:off x="92766" y="463825"/>
            <a:ext cx="11979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Can you spell this word?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5F1B63-561D-4B7E-972E-D5A671DAC8D6}"/>
              </a:ext>
            </a:extLst>
          </p:cNvPr>
          <p:cNvSpPr/>
          <p:nvPr/>
        </p:nvSpPr>
        <p:spPr>
          <a:xfrm>
            <a:off x="106018" y="3240155"/>
            <a:ext cx="119799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9600" dirty="0">
                <a:latin typeface="Comic Sans MS" panose="030F0702030302020204" pitchFamily="66" charset="0"/>
              </a:rPr>
              <a:t>do</a:t>
            </a:r>
            <a:endParaRPr lang="en-GB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629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6B402A-86EF-4DCD-9833-42B2E4EF6785}"/>
              </a:ext>
            </a:extLst>
          </p:cNvPr>
          <p:cNvSpPr/>
          <p:nvPr/>
        </p:nvSpPr>
        <p:spPr>
          <a:xfrm>
            <a:off x="106018" y="1099929"/>
            <a:ext cx="119799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Read this /</a:t>
            </a:r>
            <a:r>
              <a:rPr lang="en-GB" sz="3200" u="sng" dirty="0" err="1">
                <a:latin typeface="Comic Sans MS" panose="030F0702030302020204" pitchFamily="66" charset="0"/>
              </a:rPr>
              <a:t>ch</a:t>
            </a:r>
            <a:r>
              <a:rPr lang="en-GB" sz="3200" u="sng" dirty="0">
                <a:latin typeface="Comic Sans MS" panose="030F0702030302020204" pitchFamily="66" charset="0"/>
              </a:rPr>
              <a:t>/ sentence:</a:t>
            </a: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7000" dirty="0">
                <a:latin typeface="Comic Sans MS" panose="030F0702030302020204" pitchFamily="66" charset="0"/>
              </a:rPr>
              <a:t>Chris and Charlotte go to school.</a:t>
            </a:r>
          </a:p>
        </p:txBody>
      </p:sp>
    </p:spTree>
    <p:extLst>
      <p:ext uri="{BB962C8B-B14F-4D97-AF65-F5344CB8AC3E}">
        <p14:creationId xmlns:p14="http://schemas.microsoft.com/office/powerpoint/2010/main" val="3040905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2420179"/>
            <a:ext cx="1197996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Starfish!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3!</a:t>
            </a:r>
          </a:p>
        </p:txBody>
      </p:sp>
    </p:spTree>
    <p:extLst>
      <p:ext uri="{BB962C8B-B14F-4D97-AF65-F5344CB8AC3E}">
        <p14:creationId xmlns:p14="http://schemas.microsoft.com/office/powerpoint/2010/main" val="2482082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Starfish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Thursday June 11,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4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tarfish">
            <a:extLst>
              <a:ext uri="{FF2B5EF4-FFF2-40B4-BE49-F238E27FC236}">
                <a16:creationId xmlns:a16="http://schemas.microsoft.com/office/drawing/2014/main" id="{415F6076-4A87-4DA8-99D1-A490F509D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" r="4694" b="8088"/>
          <a:stretch/>
        </p:blipFill>
        <p:spPr bwMode="auto">
          <a:xfrm>
            <a:off x="344557" y="770037"/>
            <a:ext cx="4954127" cy="5604259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9115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428178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Go to the Phonics Play website (</a:t>
            </a:r>
            <a:r>
              <a:rPr lang="en-US" sz="2400" dirty="0">
                <a:latin typeface="Comic Sans MS" panose="030F0702030302020204" pitchFamily="66" charset="0"/>
                <a:hlinkClick r:id="rId2"/>
              </a:rPr>
              <a:t>https://new.phonicsplay.co.uk/</a:t>
            </a:r>
            <a:r>
              <a:rPr lang="en-US" sz="2400" dirty="0">
                <a:latin typeface="Comic Sans MS" panose="030F0702030302020204" pitchFamily="66" charset="0"/>
              </a:rPr>
              <a:t>) and log in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Username: march20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</a:rPr>
              <a:t>Password: home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928926-9E28-4997-8AE3-DB8A11CE3A27}"/>
              </a:ext>
            </a:extLst>
          </p:cNvPr>
          <p:cNvSpPr/>
          <p:nvPr/>
        </p:nvSpPr>
        <p:spPr>
          <a:xfrm>
            <a:off x="450574" y="2630486"/>
            <a:ext cx="11304103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500" dirty="0">
                <a:latin typeface="Comic Sans MS" panose="030F0702030302020204" pitchFamily="66" charset="0"/>
              </a:rPr>
              <a:t>1. Click on “Flash Cards Speed Trial”</a:t>
            </a:r>
          </a:p>
          <a:p>
            <a:endParaRPr lang="en-GB" sz="2500" dirty="0">
              <a:latin typeface="Comic Sans MS" panose="030F0702030302020204" pitchFamily="66" charset="0"/>
            </a:endParaRPr>
          </a:p>
          <a:p>
            <a:r>
              <a:rPr lang="en-GB" sz="2500" dirty="0">
                <a:latin typeface="Comic Sans MS" panose="030F0702030302020204" pitchFamily="66" charset="0"/>
              </a:rPr>
              <a:t>2. Click ‘Start’ button</a:t>
            </a:r>
          </a:p>
          <a:p>
            <a:endParaRPr lang="en-GB" sz="2500" dirty="0">
              <a:latin typeface="Comic Sans MS" panose="030F0702030302020204" pitchFamily="66" charset="0"/>
            </a:endParaRPr>
          </a:p>
          <a:p>
            <a:r>
              <a:rPr lang="en-GB" sz="2500" dirty="0">
                <a:latin typeface="Comic Sans MS" panose="030F0702030302020204" pitchFamily="66" charset="0"/>
              </a:rPr>
              <a:t>3. Choose “All Phases”</a:t>
            </a:r>
          </a:p>
          <a:p>
            <a:endParaRPr lang="en-GB" sz="2500" dirty="0">
              <a:latin typeface="Comic Sans MS" panose="030F0702030302020204" pitchFamily="66" charset="0"/>
            </a:endParaRPr>
          </a:p>
          <a:p>
            <a:r>
              <a:rPr lang="en-GB" sz="2500" dirty="0">
                <a:latin typeface="Comic Sans MS" panose="030F0702030302020204" pitchFamily="66" charset="0"/>
              </a:rPr>
              <a:t>4. Choose a Race Track, </a:t>
            </a:r>
            <a:r>
              <a:rPr lang="en-GB" sz="2500" dirty="0" err="1">
                <a:latin typeface="Comic Sans MS" panose="030F0702030302020204" pitchFamily="66" charset="0"/>
              </a:rPr>
              <a:t>Color</a:t>
            </a:r>
            <a:r>
              <a:rPr lang="en-GB" sz="2500" dirty="0">
                <a:latin typeface="Comic Sans MS" panose="030F0702030302020204" pitchFamily="66" charset="0"/>
              </a:rPr>
              <a:t> and Design. Then click ‘Go’.</a:t>
            </a:r>
          </a:p>
          <a:p>
            <a:endParaRPr lang="en-GB" sz="2500" dirty="0">
              <a:latin typeface="Comic Sans MS" panose="030F0702030302020204" pitchFamily="66" charset="0"/>
            </a:endParaRPr>
          </a:p>
          <a:p>
            <a:r>
              <a:rPr lang="en-GB" sz="2500" dirty="0">
                <a:latin typeface="Comic Sans MS" panose="030F0702030302020204" pitchFamily="66" charset="0"/>
              </a:rPr>
              <a:t>5. Adults – if the word is read correctly, click on the green tick. If it is incorrect, click the red cross.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3E84AAD-1F87-41E3-A463-8AAAB334BB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23" t="41901" r="66632" b="21347"/>
          <a:stretch/>
        </p:blipFill>
        <p:spPr>
          <a:xfrm>
            <a:off x="8578483" y="1814968"/>
            <a:ext cx="3321699" cy="251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19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90A524-69F7-468E-B050-D03C73D36CEB}"/>
              </a:ext>
            </a:extLst>
          </p:cNvPr>
          <p:cNvSpPr/>
          <p:nvPr/>
        </p:nvSpPr>
        <p:spPr>
          <a:xfrm>
            <a:off x="106018" y="463825"/>
            <a:ext cx="11979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Alternative spellings: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4C23A8-23D4-4263-B515-6D2BCA6E2420}"/>
              </a:ext>
            </a:extLst>
          </p:cNvPr>
          <p:cNvSpPr/>
          <p:nvPr/>
        </p:nvSpPr>
        <p:spPr>
          <a:xfrm>
            <a:off x="4969565" y="1939692"/>
            <a:ext cx="689113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The /</a:t>
            </a:r>
            <a:r>
              <a:rPr lang="en-GB" sz="3200" dirty="0" err="1">
                <a:latin typeface="Comic Sans MS" panose="030F0702030302020204" pitchFamily="66" charset="0"/>
              </a:rPr>
              <a:t>er</a:t>
            </a:r>
            <a:r>
              <a:rPr lang="en-GB" sz="3200" dirty="0">
                <a:latin typeface="Comic Sans MS" panose="030F0702030302020204" pitchFamily="66" charset="0"/>
              </a:rPr>
              <a:t>/ sound can be spelt in 3 different ways:</a:t>
            </a:r>
          </a:p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/</a:t>
            </a:r>
            <a:r>
              <a:rPr lang="en-GB" sz="3200" dirty="0" err="1">
                <a:latin typeface="Comic Sans MS" panose="030F0702030302020204" pitchFamily="66" charset="0"/>
              </a:rPr>
              <a:t>er</a:t>
            </a:r>
            <a:r>
              <a:rPr lang="en-GB" sz="3200" dirty="0">
                <a:latin typeface="Comic Sans MS" panose="030F0702030302020204" pitchFamily="66" charset="0"/>
              </a:rPr>
              <a:t>/</a:t>
            </a:r>
          </a:p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/</a:t>
            </a:r>
            <a:r>
              <a:rPr lang="en-GB" sz="3200" dirty="0" err="1">
                <a:latin typeface="Comic Sans MS" panose="030F0702030302020204" pitchFamily="66" charset="0"/>
              </a:rPr>
              <a:t>ir</a:t>
            </a:r>
            <a:r>
              <a:rPr lang="en-GB" sz="3200" dirty="0">
                <a:latin typeface="Comic Sans MS" panose="030F0702030302020204" pitchFamily="66" charset="0"/>
              </a:rPr>
              <a:t>/</a:t>
            </a:r>
          </a:p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/</a:t>
            </a:r>
            <a:r>
              <a:rPr lang="en-GB" sz="3200" dirty="0" err="1">
                <a:latin typeface="Comic Sans MS" panose="030F0702030302020204" pitchFamily="66" charset="0"/>
              </a:rPr>
              <a:t>ur</a:t>
            </a:r>
            <a:r>
              <a:rPr lang="en-GB" sz="3200" dirty="0">
                <a:latin typeface="Comic Sans MS" panose="030F0702030302020204" pitchFamily="66" charset="0"/>
              </a:rPr>
              <a:t>/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Today, we are looking at /</a:t>
            </a:r>
            <a:r>
              <a:rPr lang="en-GB" sz="3200" dirty="0" err="1">
                <a:latin typeface="Comic Sans MS" panose="030F0702030302020204" pitchFamily="66" charset="0"/>
              </a:rPr>
              <a:t>er</a:t>
            </a:r>
            <a:r>
              <a:rPr lang="en-GB" sz="3200" dirty="0">
                <a:latin typeface="Comic Sans MS" panose="030F0702030302020204" pitchFamily="66" charset="0"/>
              </a:rPr>
              <a:t>/.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101DF0-338E-4266-95D1-A93C177E68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30522" r="26413" b="27332"/>
          <a:stretch/>
        </p:blipFill>
        <p:spPr>
          <a:xfrm>
            <a:off x="742122" y="2103782"/>
            <a:ext cx="2875722" cy="288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2503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90A524-69F7-468E-B050-D03C73D36CEB}"/>
              </a:ext>
            </a:extLst>
          </p:cNvPr>
          <p:cNvSpPr/>
          <p:nvPr/>
        </p:nvSpPr>
        <p:spPr>
          <a:xfrm>
            <a:off x="106018" y="463825"/>
            <a:ext cx="11979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Alternative pronunciation: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4C23A8-23D4-4263-B515-6D2BCA6E2420}"/>
              </a:ext>
            </a:extLst>
          </p:cNvPr>
          <p:cNvSpPr/>
          <p:nvPr/>
        </p:nvSpPr>
        <p:spPr>
          <a:xfrm>
            <a:off x="4969565" y="2890391"/>
            <a:ext cx="68911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/</a:t>
            </a:r>
            <a:r>
              <a:rPr lang="en-GB" sz="3200" dirty="0" err="1">
                <a:latin typeface="Comic Sans MS" panose="030F0702030302020204" pitchFamily="66" charset="0"/>
              </a:rPr>
              <a:t>ch</a:t>
            </a:r>
            <a:r>
              <a:rPr lang="en-GB" sz="3200" dirty="0">
                <a:latin typeface="Comic Sans MS" panose="030F0702030302020204" pitchFamily="66" charset="0"/>
              </a:rPr>
              <a:t>/ can make 3 different sounds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Do you remember them?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A0B2B81-5F0F-4F8E-8586-D5CA6DFB08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61" t="20276" r="50000" b="37578"/>
          <a:stretch/>
        </p:blipFill>
        <p:spPr>
          <a:xfrm>
            <a:off x="795129" y="1893904"/>
            <a:ext cx="3644347" cy="356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0391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90A524-69F7-468E-B050-D03C73D36CEB}"/>
              </a:ext>
            </a:extLst>
          </p:cNvPr>
          <p:cNvSpPr/>
          <p:nvPr/>
        </p:nvSpPr>
        <p:spPr>
          <a:xfrm>
            <a:off x="92766" y="463825"/>
            <a:ext cx="11979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Can you read these /</a:t>
            </a:r>
            <a:r>
              <a:rPr lang="en-GB" sz="3200" u="sng" dirty="0" err="1">
                <a:latin typeface="Comic Sans MS" panose="030F0702030302020204" pitchFamily="66" charset="0"/>
              </a:rPr>
              <a:t>ch</a:t>
            </a:r>
            <a:r>
              <a:rPr lang="en-GB" sz="3200" u="sng" dirty="0">
                <a:latin typeface="Comic Sans MS" panose="030F0702030302020204" pitchFamily="66" charset="0"/>
              </a:rPr>
              <a:t>/ words?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5F1B63-561D-4B7E-972E-D5A671DAC8D6}"/>
              </a:ext>
            </a:extLst>
          </p:cNvPr>
          <p:cNvSpPr/>
          <p:nvPr/>
        </p:nvSpPr>
        <p:spPr>
          <a:xfrm>
            <a:off x="92764" y="2007703"/>
            <a:ext cx="119799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chef</a:t>
            </a:r>
          </a:p>
          <a:p>
            <a:pPr algn="ctr">
              <a:spcAft>
                <a:spcPts val="0"/>
              </a:spcAft>
            </a:pPr>
            <a:endParaRPr lang="en-GB" sz="5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Charlotte</a:t>
            </a:r>
          </a:p>
          <a:p>
            <a:pPr algn="ctr">
              <a:spcAft>
                <a:spcPts val="0"/>
              </a:spcAft>
            </a:pPr>
            <a:endParaRPr lang="en-GB" sz="5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machine</a:t>
            </a:r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8876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90A524-69F7-468E-B050-D03C73D36CEB}"/>
              </a:ext>
            </a:extLst>
          </p:cNvPr>
          <p:cNvSpPr/>
          <p:nvPr/>
        </p:nvSpPr>
        <p:spPr>
          <a:xfrm>
            <a:off x="92766" y="463825"/>
            <a:ext cx="11979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Try spelling these /</a:t>
            </a:r>
            <a:r>
              <a:rPr lang="en-GB" sz="3200" u="sng" dirty="0" err="1">
                <a:latin typeface="Comic Sans MS" panose="030F0702030302020204" pitchFamily="66" charset="0"/>
              </a:rPr>
              <a:t>ch</a:t>
            </a:r>
            <a:r>
              <a:rPr lang="en-GB" sz="3200" u="sng" dirty="0">
                <a:latin typeface="Comic Sans MS" panose="030F0702030302020204" pitchFamily="66" charset="0"/>
              </a:rPr>
              <a:t>/ words: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5F1B63-561D-4B7E-972E-D5A671DAC8D6}"/>
              </a:ext>
            </a:extLst>
          </p:cNvPr>
          <p:cNvSpPr/>
          <p:nvPr/>
        </p:nvSpPr>
        <p:spPr>
          <a:xfrm>
            <a:off x="92764" y="2007703"/>
            <a:ext cx="119799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chalet</a:t>
            </a: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brochure</a:t>
            </a:r>
            <a:endParaRPr lang="en-GB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3218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90A524-69F7-468E-B050-D03C73D36CEB}"/>
              </a:ext>
            </a:extLst>
          </p:cNvPr>
          <p:cNvSpPr/>
          <p:nvPr/>
        </p:nvSpPr>
        <p:spPr>
          <a:xfrm>
            <a:off x="92766" y="463825"/>
            <a:ext cx="11979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Can you read these words?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5F1B63-561D-4B7E-972E-D5A671DAC8D6}"/>
              </a:ext>
            </a:extLst>
          </p:cNvPr>
          <p:cNvSpPr/>
          <p:nvPr/>
        </p:nvSpPr>
        <p:spPr>
          <a:xfrm>
            <a:off x="92764" y="2007703"/>
            <a:ext cx="119799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8000" dirty="0">
                <a:latin typeface="Comic Sans MS" panose="030F0702030302020204" pitchFamily="66" charset="0"/>
              </a:rPr>
              <a:t>what</a:t>
            </a:r>
          </a:p>
          <a:p>
            <a:pPr algn="ctr">
              <a:spcAft>
                <a:spcPts val="0"/>
              </a:spcAft>
            </a:pPr>
            <a:endParaRPr lang="en-GB" sz="8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8000" dirty="0">
                <a:latin typeface="Comic Sans MS" panose="030F0702030302020204" pitchFamily="66" charset="0"/>
              </a:rPr>
              <a:t>please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0129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90A524-69F7-468E-B050-D03C73D36CEB}"/>
              </a:ext>
            </a:extLst>
          </p:cNvPr>
          <p:cNvSpPr/>
          <p:nvPr/>
        </p:nvSpPr>
        <p:spPr>
          <a:xfrm>
            <a:off x="92766" y="463825"/>
            <a:ext cx="11979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Write this /</a:t>
            </a:r>
            <a:r>
              <a:rPr lang="en-GB" sz="3200" u="sng" dirty="0" err="1">
                <a:latin typeface="Comic Sans MS" panose="030F0702030302020204" pitchFamily="66" charset="0"/>
              </a:rPr>
              <a:t>ch</a:t>
            </a:r>
            <a:r>
              <a:rPr lang="en-GB" sz="3200" u="sng" dirty="0">
                <a:latin typeface="Comic Sans MS" panose="030F0702030302020204" pitchFamily="66" charset="0"/>
              </a:rPr>
              <a:t>/ sentence: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5F1B63-561D-4B7E-972E-D5A671DAC8D6}"/>
              </a:ext>
            </a:extLst>
          </p:cNvPr>
          <p:cNvSpPr/>
          <p:nvPr/>
        </p:nvSpPr>
        <p:spPr>
          <a:xfrm>
            <a:off x="92766" y="2967335"/>
            <a:ext cx="119799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7200" dirty="0">
                <a:latin typeface="Comic Sans MS" panose="030F0702030302020204" pitchFamily="66" charset="0"/>
              </a:rPr>
              <a:t>Charlotte is a chef.</a:t>
            </a:r>
            <a:endParaRPr lang="en-GB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676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921565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Starfish!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4!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That’s it for this week 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042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90A524-69F7-468E-B050-D03C73D36CEB}"/>
              </a:ext>
            </a:extLst>
          </p:cNvPr>
          <p:cNvSpPr/>
          <p:nvPr/>
        </p:nvSpPr>
        <p:spPr>
          <a:xfrm>
            <a:off x="92766" y="463825"/>
            <a:ext cx="11979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Can you read these /</a:t>
            </a:r>
            <a:r>
              <a:rPr lang="en-GB" sz="3200" u="sng" dirty="0" err="1">
                <a:latin typeface="Comic Sans MS" panose="030F0702030302020204" pitchFamily="66" charset="0"/>
              </a:rPr>
              <a:t>er</a:t>
            </a:r>
            <a:r>
              <a:rPr lang="en-GB" sz="3200" u="sng" dirty="0">
                <a:latin typeface="Comic Sans MS" panose="030F0702030302020204" pitchFamily="66" charset="0"/>
              </a:rPr>
              <a:t>/ words?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5F1B63-561D-4B7E-972E-D5A671DAC8D6}"/>
              </a:ext>
            </a:extLst>
          </p:cNvPr>
          <p:cNvSpPr/>
          <p:nvPr/>
        </p:nvSpPr>
        <p:spPr>
          <a:xfrm>
            <a:off x="92764" y="2007703"/>
            <a:ext cx="119799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her</a:t>
            </a:r>
          </a:p>
          <a:p>
            <a:pPr algn="ctr">
              <a:spcAft>
                <a:spcPts val="0"/>
              </a:spcAft>
            </a:pPr>
            <a:endParaRPr lang="en-GB" sz="5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stern</a:t>
            </a:r>
          </a:p>
          <a:p>
            <a:pPr algn="ctr">
              <a:spcAft>
                <a:spcPts val="0"/>
              </a:spcAft>
            </a:pPr>
            <a:endParaRPr lang="en-GB" sz="5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herbs</a:t>
            </a:r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964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90A524-69F7-468E-B050-D03C73D36CEB}"/>
              </a:ext>
            </a:extLst>
          </p:cNvPr>
          <p:cNvSpPr/>
          <p:nvPr/>
        </p:nvSpPr>
        <p:spPr>
          <a:xfrm>
            <a:off x="92766" y="463825"/>
            <a:ext cx="11979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Spell these /</a:t>
            </a:r>
            <a:r>
              <a:rPr lang="en-GB" sz="3200" u="sng" dirty="0" err="1">
                <a:latin typeface="Comic Sans MS" panose="030F0702030302020204" pitchFamily="66" charset="0"/>
              </a:rPr>
              <a:t>er</a:t>
            </a:r>
            <a:r>
              <a:rPr lang="en-GB" sz="3200" u="sng" dirty="0">
                <a:latin typeface="Comic Sans MS" panose="030F0702030302020204" pitchFamily="66" charset="0"/>
              </a:rPr>
              <a:t>/ words with sound buttons: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5F1B63-561D-4B7E-972E-D5A671DAC8D6}"/>
              </a:ext>
            </a:extLst>
          </p:cNvPr>
          <p:cNvSpPr/>
          <p:nvPr/>
        </p:nvSpPr>
        <p:spPr>
          <a:xfrm>
            <a:off x="92764" y="2007703"/>
            <a:ext cx="119799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jerky</a:t>
            </a:r>
          </a:p>
          <a:p>
            <a:pPr algn="ctr">
              <a:spcAft>
                <a:spcPts val="0"/>
              </a:spcAft>
            </a:pPr>
            <a:endParaRPr lang="en-GB" sz="5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servant</a:t>
            </a:r>
          </a:p>
          <a:p>
            <a:pPr algn="ctr">
              <a:spcAft>
                <a:spcPts val="0"/>
              </a:spcAft>
            </a:pPr>
            <a:endParaRPr lang="en-GB" sz="5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fern</a:t>
            </a:r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003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90A524-69F7-468E-B050-D03C73D36CEB}"/>
              </a:ext>
            </a:extLst>
          </p:cNvPr>
          <p:cNvSpPr/>
          <p:nvPr/>
        </p:nvSpPr>
        <p:spPr>
          <a:xfrm>
            <a:off x="92766" y="463825"/>
            <a:ext cx="119799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Spelling </a:t>
            </a:r>
            <a:r>
              <a:rPr lang="en-GB" sz="3200" u="sng" dirty="0" err="1">
                <a:latin typeface="Comic Sans MS" panose="030F0702030302020204" pitchFamily="66" charset="0"/>
              </a:rPr>
              <a:t>Quickwrite</a:t>
            </a:r>
            <a:r>
              <a:rPr lang="en-GB" sz="3200" u="sng" dirty="0">
                <a:latin typeface="Comic Sans MS" panose="030F0702030302020204" pitchFamily="66" charset="0"/>
              </a:rPr>
              <a:t>: how quickly can you write these /</a:t>
            </a:r>
            <a:r>
              <a:rPr lang="en-GB" sz="3200" u="sng" dirty="0" err="1">
                <a:latin typeface="Comic Sans MS" panose="030F0702030302020204" pitchFamily="66" charset="0"/>
              </a:rPr>
              <a:t>er</a:t>
            </a:r>
            <a:r>
              <a:rPr lang="en-GB" sz="3200" u="sng" dirty="0">
                <a:latin typeface="Comic Sans MS" panose="030F0702030302020204" pitchFamily="66" charset="0"/>
              </a:rPr>
              <a:t>/ words?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5F1B63-561D-4B7E-972E-D5A671DAC8D6}"/>
              </a:ext>
            </a:extLst>
          </p:cNvPr>
          <p:cNvSpPr/>
          <p:nvPr/>
        </p:nvSpPr>
        <p:spPr>
          <a:xfrm>
            <a:off x="92764" y="2087215"/>
            <a:ext cx="119799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stern</a:t>
            </a:r>
          </a:p>
          <a:p>
            <a:pPr algn="ctr">
              <a:spcAft>
                <a:spcPts val="0"/>
              </a:spcAft>
            </a:pPr>
            <a:endParaRPr lang="en-GB" sz="5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her</a:t>
            </a:r>
          </a:p>
          <a:p>
            <a:pPr algn="ctr">
              <a:spcAft>
                <a:spcPts val="0"/>
              </a:spcAft>
            </a:pPr>
            <a:endParaRPr lang="en-GB" sz="5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fern</a:t>
            </a:r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506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6B402A-86EF-4DCD-9833-42B2E4EF6785}"/>
              </a:ext>
            </a:extLst>
          </p:cNvPr>
          <p:cNvSpPr/>
          <p:nvPr/>
        </p:nvSpPr>
        <p:spPr>
          <a:xfrm>
            <a:off x="106018" y="1470990"/>
            <a:ext cx="119799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Read this /</a:t>
            </a:r>
            <a:r>
              <a:rPr lang="en-GB" sz="3200" u="sng" dirty="0" err="1">
                <a:latin typeface="Comic Sans MS" panose="030F0702030302020204" pitchFamily="66" charset="0"/>
              </a:rPr>
              <a:t>er</a:t>
            </a:r>
            <a:r>
              <a:rPr lang="en-GB" sz="3200" u="sng" dirty="0">
                <a:latin typeface="Comic Sans MS" panose="030F0702030302020204" pitchFamily="66" charset="0"/>
              </a:rPr>
              <a:t>/ sentence:</a:t>
            </a: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7200" dirty="0">
                <a:latin typeface="Comic Sans MS" panose="030F0702030302020204" pitchFamily="66" charset="0"/>
              </a:rPr>
              <a:t>Put some herbs in the pan.</a:t>
            </a:r>
            <a:endParaRPr lang="en-GB" sz="11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72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90A524-69F7-468E-B050-D03C73D36CEB}"/>
              </a:ext>
            </a:extLst>
          </p:cNvPr>
          <p:cNvSpPr/>
          <p:nvPr/>
        </p:nvSpPr>
        <p:spPr>
          <a:xfrm>
            <a:off x="92766" y="463825"/>
            <a:ext cx="11979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u="sng" dirty="0">
                <a:latin typeface="Comic Sans MS" panose="030F0702030302020204" pitchFamily="66" charset="0"/>
              </a:rPr>
              <a:t>Read these high frequency words: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5F1B63-561D-4B7E-972E-D5A671DAC8D6}"/>
              </a:ext>
            </a:extLst>
          </p:cNvPr>
          <p:cNvSpPr/>
          <p:nvPr/>
        </p:nvSpPr>
        <p:spPr>
          <a:xfrm>
            <a:off x="92764" y="2007703"/>
            <a:ext cx="119799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8800" dirty="0">
                <a:latin typeface="Comic Sans MS" panose="030F0702030302020204" pitchFamily="66" charset="0"/>
              </a:rPr>
              <a:t>through</a:t>
            </a:r>
          </a:p>
          <a:p>
            <a:pPr algn="ctr">
              <a:spcAft>
                <a:spcPts val="0"/>
              </a:spcAft>
            </a:pPr>
            <a:endParaRPr lang="en-GB" sz="88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8800" dirty="0">
                <a:latin typeface="Comic Sans MS" panose="030F0702030302020204" pitchFamily="66" charset="0"/>
              </a:rPr>
              <a:t>eyes</a:t>
            </a:r>
            <a:endParaRPr lang="en-GB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625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Starfish!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1!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096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5837</TotalTime>
  <Words>839</Words>
  <Application>Microsoft Office PowerPoint</Application>
  <PresentationFormat>Widescreen</PresentationFormat>
  <Paragraphs>188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Comic Sans MS</vt:lpstr>
      <vt:lpstr>Office Theme</vt:lpstr>
      <vt:lpstr>Starfish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Starfish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Starfish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Starfish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Starfish Group Phonics Phase 5</dc:title>
  <dc:creator>Helen Wade</dc:creator>
  <cp:lastModifiedBy>Helen Wade</cp:lastModifiedBy>
  <cp:revision>80</cp:revision>
  <dcterms:created xsi:type="dcterms:W3CDTF">2020-03-22T19:06:16Z</dcterms:created>
  <dcterms:modified xsi:type="dcterms:W3CDTF">2020-06-08T03:11:30Z</dcterms:modified>
</cp:coreProperties>
</file>